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2"/>
  </p:notesMasterIdLst>
  <p:sldIdLst>
    <p:sldId id="272" r:id="rId2"/>
    <p:sldId id="273" r:id="rId3"/>
    <p:sldId id="275" r:id="rId4"/>
    <p:sldId id="276" r:id="rId5"/>
    <p:sldId id="278" r:id="rId6"/>
    <p:sldId id="279" r:id="rId7"/>
    <p:sldId id="281" r:id="rId8"/>
    <p:sldId id="283" r:id="rId9"/>
    <p:sldId id="284" r:id="rId10"/>
    <p:sldId id="285" r:id="rId11"/>
    <p:sldId id="286" r:id="rId12"/>
    <p:sldId id="287" r:id="rId13"/>
    <p:sldId id="288" r:id="rId14"/>
    <p:sldId id="289" r:id="rId15"/>
    <p:sldId id="291" r:id="rId16"/>
    <p:sldId id="290" r:id="rId17"/>
    <p:sldId id="292" r:id="rId18"/>
    <p:sldId id="294" r:id="rId19"/>
    <p:sldId id="296" r:id="rId20"/>
    <p:sldId id="298" r:id="rId21"/>
    <p:sldId id="299" r:id="rId22"/>
    <p:sldId id="300" r:id="rId23"/>
    <p:sldId id="301" r:id="rId24"/>
    <p:sldId id="302" r:id="rId25"/>
    <p:sldId id="303" r:id="rId26"/>
    <p:sldId id="305" r:id="rId27"/>
    <p:sldId id="271" r:id="rId28"/>
    <p:sldId id="256" r:id="rId29"/>
    <p:sldId id="257" r:id="rId30"/>
    <p:sldId id="258" r:id="rId31"/>
    <p:sldId id="259" r:id="rId32"/>
    <p:sldId id="307" r:id="rId33"/>
    <p:sldId id="310" r:id="rId34"/>
    <p:sldId id="312" r:id="rId35"/>
    <p:sldId id="313" r:id="rId36"/>
    <p:sldId id="260" r:id="rId37"/>
    <p:sldId id="261" r:id="rId38"/>
    <p:sldId id="314" r:id="rId39"/>
    <p:sldId id="315" r:id="rId40"/>
    <p:sldId id="316" r:id="rId41"/>
    <p:sldId id="262" r:id="rId42"/>
    <p:sldId id="321" r:id="rId43"/>
    <p:sldId id="322" r:id="rId44"/>
    <p:sldId id="266" r:id="rId45"/>
    <p:sldId id="317" r:id="rId46"/>
    <p:sldId id="318" r:id="rId47"/>
    <p:sldId id="267" r:id="rId48"/>
    <p:sldId id="268" r:id="rId49"/>
    <p:sldId id="270" r:id="rId50"/>
    <p:sldId id="323" r:id="rId5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hangingPunct="1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hangingPunct="1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A99A7417-F80C-4346-BEE1-00FA32F67AEA}" type="datetimeFigureOut">
              <a:rPr lang="en-US"/>
              <a:pPr>
                <a:defRPr/>
              </a:pPr>
              <a:t>9/20/2020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hangingPunct="1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E9D9DCDF-FF12-4770-A7DC-319B0EB62D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09714053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RS" smtClean="0"/>
          </a:p>
        </p:txBody>
      </p:sp>
      <p:sp>
        <p:nvSpPr>
          <p:cNvPr id="1946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C3ADB628-6217-46BC-AD1D-163CB5D61C0B}" type="slidenum">
              <a:rPr lang="en-US" smtClean="0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15</a:t>
            </a:fld>
            <a:endParaRPr 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40797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79D93A2-268F-4885-87FE-85DDA70BEFF9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16573383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BEC56D-1080-46DA-9D2D-363AE42DA7AC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2632284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B3C3CE-445F-4CB3-B25B-46CF6424825D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30262764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3EBB95-C8AA-49F2-995A-1C35CE819844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11367831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32B80B-BF04-4AFB-A1C7-796C8CC9DBD7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6957704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BBE218-4DFE-44D7-B59C-586F69973CE7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495305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ECA624-2F99-4151-966B-CB3646EF5723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9941509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C35726-9C28-482D-9982-47DA8C3394F4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40298007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B1548E1-6213-485C-BB3D-D94EF81EFE3F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6302931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37485D-6D07-46C0-BF68-385BD6DE8B99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12382627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E210CE-6102-43E3-89D4-861D1BD869BF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  <p:extLst>
      <p:ext uri="{BB962C8B-B14F-4D97-AF65-F5344CB8AC3E}">
        <p14:creationId xmlns:p14="http://schemas.microsoft.com/office/powerpoint/2010/main" xmlns="" val="36212225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sr-Cyrl-R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6FA0E3BA-C8A8-43FE-B582-4ABBC432A502}" type="slidenum">
              <a:rPr lang="sr-Cyrl-RS"/>
              <a:pPr>
                <a:defRPr/>
              </a:pPr>
              <a:t>‹#›</a:t>
            </a:fld>
            <a:endParaRPr lang="sr-Cyrl-R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pPr eaLnBrk="1" hangingPunct="1"/>
            <a:r>
              <a:rPr lang="en-US" sz="4000" smtClean="0"/>
              <a:t>Квалитет здравствене заштите</a:t>
            </a:r>
          </a:p>
        </p:txBody>
      </p:sp>
      <p:pic>
        <p:nvPicPr>
          <p:cNvPr id="3075" name="Picture 6" descr="j018516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1692275" y="1341438"/>
            <a:ext cx="5329238" cy="3571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spd="slow" advTm="5743"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pPr eaLnBrk="1" hangingPunct="1"/>
            <a:r>
              <a:rPr lang="en-US" sz="2800" b="1" smtClean="0"/>
              <a:t>ПРИНЦИПИ И НАЧЕЛА УНАПРЕЂЕЊА КВАЛИТЕТА ЗДРАВСТВЕНЕ ЗАШТИТЕ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3413125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400" b="1" i="1" u="sng" dirty="0" err="1" smtClean="0"/>
              <a:t>Делотворност</a:t>
            </a:r>
            <a:r>
              <a:rPr lang="en-US" sz="2400" b="1" i="1" u="sng" dirty="0" smtClean="0"/>
              <a:t> </a:t>
            </a:r>
            <a:r>
              <a:rPr lang="en-US" sz="2400" dirty="0" smtClean="0"/>
              <a:t>- </a:t>
            </a:r>
            <a:r>
              <a:rPr lang="en-US" sz="2400" dirty="0" err="1" smtClean="0"/>
              <a:t>пружена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заштита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одговарајућа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пацијента</a:t>
            </a:r>
            <a:r>
              <a:rPr lang="en-US" sz="2400" dirty="0" smtClean="0"/>
              <a:t>, а </a:t>
            </a:r>
            <a:r>
              <a:rPr lang="en-US" sz="2400" dirty="0" err="1" smtClean="0"/>
              <a:t>интервенција</a:t>
            </a:r>
            <a:r>
              <a:rPr lang="en-US" sz="2400" dirty="0" smtClean="0"/>
              <a:t> </a:t>
            </a:r>
            <a:r>
              <a:rPr lang="en-US" sz="2400" dirty="0" err="1" smtClean="0"/>
              <a:t>постиже</a:t>
            </a:r>
            <a:r>
              <a:rPr lang="en-US" sz="2400" dirty="0" smtClean="0"/>
              <a:t> </a:t>
            </a:r>
            <a:r>
              <a:rPr lang="en-US" sz="2400" dirty="0" err="1" smtClean="0"/>
              <a:t>жељени</a:t>
            </a:r>
            <a:r>
              <a:rPr lang="en-US" sz="2400" dirty="0" smtClean="0"/>
              <a:t> </a:t>
            </a:r>
            <a:r>
              <a:rPr lang="en-US" sz="2400" dirty="0" err="1" smtClean="0"/>
              <a:t>исход</a:t>
            </a:r>
            <a:r>
              <a:rPr lang="en-US" sz="2400" dirty="0" smtClean="0"/>
              <a:t> </a:t>
            </a:r>
            <a:r>
              <a:rPr lang="en-US" sz="2400" dirty="0" err="1" smtClean="0"/>
              <a:t>по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здравље</a:t>
            </a:r>
            <a:r>
              <a:rPr lang="en-US" sz="2400" dirty="0" smtClean="0"/>
              <a:t>.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b="1" i="1" u="sng" dirty="0" err="1" smtClean="0"/>
              <a:t>Правовременост</a:t>
            </a:r>
            <a:r>
              <a:rPr lang="en-US" sz="2400" b="1" i="1" u="sng" dirty="0" smtClean="0"/>
              <a:t> </a:t>
            </a:r>
            <a:r>
              <a:rPr lang="en-US" sz="2400" dirty="0" smtClean="0"/>
              <a:t>- </a:t>
            </a:r>
            <a:r>
              <a:rPr lang="en-US" sz="2400" dirty="0" err="1" smtClean="0"/>
              <a:t>здравствена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заштита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пружена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онда</a:t>
            </a:r>
            <a:r>
              <a:rPr lang="en-US" sz="2400" dirty="0" smtClean="0"/>
              <a:t> </a:t>
            </a:r>
            <a:r>
              <a:rPr lang="en-US" sz="2400" dirty="0" err="1" smtClean="0"/>
              <a:t>када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препозната</a:t>
            </a:r>
            <a:r>
              <a:rPr lang="en-US" sz="2400" dirty="0" smtClean="0"/>
              <a:t> </a:t>
            </a:r>
            <a:r>
              <a:rPr lang="en-US" sz="2400" dirty="0" err="1" smtClean="0"/>
              <a:t>потреба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њом</a:t>
            </a:r>
            <a:r>
              <a:rPr lang="en-US" sz="2400" dirty="0" smtClean="0"/>
              <a:t>, </a:t>
            </a:r>
            <a:r>
              <a:rPr lang="en-US" sz="2400" dirty="0" err="1" smtClean="0"/>
              <a:t>одговарајућа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и </a:t>
            </a:r>
            <a:r>
              <a:rPr lang="en-US" sz="2400" dirty="0" err="1" smtClean="0"/>
              <a:t>без</a:t>
            </a:r>
            <a:r>
              <a:rPr lang="en-US" sz="2400" dirty="0" smtClean="0"/>
              <a:t> </a:t>
            </a:r>
            <a:r>
              <a:rPr lang="en-US" sz="2400" dirty="0" err="1" smtClean="0"/>
              <a:t>непотребног</a:t>
            </a:r>
            <a:r>
              <a:rPr lang="en-US" sz="2400" dirty="0" smtClean="0"/>
              <a:t> </a:t>
            </a:r>
            <a:r>
              <a:rPr lang="en-US" sz="2400" dirty="0" err="1" smtClean="0"/>
              <a:t>чекања</a:t>
            </a:r>
            <a:r>
              <a:rPr lang="en-US" sz="2400" dirty="0" smtClean="0"/>
              <a:t>.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b="1" i="1" u="sng" dirty="0" err="1" smtClean="0"/>
              <a:t>Ефикасност</a:t>
            </a:r>
            <a:r>
              <a:rPr lang="en-US" sz="2400" b="1" i="1" u="sng" dirty="0" smtClean="0"/>
              <a:t> </a:t>
            </a:r>
            <a:r>
              <a:rPr lang="en-US" sz="2400" dirty="0" smtClean="0"/>
              <a:t>- </a:t>
            </a:r>
            <a:r>
              <a:rPr lang="en-US" sz="2400" dirty="0" err="1" smtClean="0"/>
              <a:t>подразумева</a:t>
            </a:r>
            <a:r>
              <a:rPr lang="en-US" sz="2400" dirty="0" smtClean="0"/>
              <a:t> </a:t>
            </a:r>
            <a:r>
              <a:rPr lang="en-US" sz="2400" dirty="0" err="1" smtClean="0"/>
              <a:t>да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ресурси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користе</a:t>
            </a:r>
            <a:r>
              <a:rPr lang="en-US" sz="2400" dirty="0" smtClean="0"/>
              <a:t> </a:t>
            </a:r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начин</a:t>
            </a:r>
            <a:r>
              <a:rPr lang="en-US" sz="2400" dirty="0" smtClean="0"/>
              <a:t>, и у </a:t>
            </a:r>
            <a:r>
              <a:rPr lang="en-US" sz="2400" dirty="0" err="1" smtClean="0"/>
              <a:t>окружењу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који</a:t>
            </a:r>
            <a:r>
              <a:rPr lang="en-US" sz="2400" dirty="0" smtClean="0"/>
              <a:t> </a:t>
            </a:r>
            <a:r>
              <a:rPr lang="en-US" sz="2400" dirty="0" err="1" smtClean="0"/>
              <a:t>обезбеђују</a:t>
            </a:r>
            <a:r>
              <a:rPr lang="en-US" sz="2400" dirty="0" smtClean="0"/>
              <a:t> </a:t>
            </a:r>
            <a:r>
              <a:rPr lang="en-US" sz="2400" dirty="0" err="1" smtClean="0"/>
              <a:t>најбољу</a:t>
            </a:r>
            <a:r>
              <a:rPr lang="en-US" sz="2400" dirty="0" smtClean="0"/>
              <a:t> </a:t>
            </a:r>
            <a:r>
              <a:rPr lang="en-US" sz="2400" dirty="0" err="1" smtClean="0"/>
              <a:t>вредност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уложен</a:t>
            </a:r>
            <a:r>
              <a:rPr lang="en-US" sz="2400" dirty="0" smtClean="0"/>
              <a:t> </a:t>
            </a:r>
            <a:r>
              <a:rPr lang="en-US" sz="2400" dirty="0" err="1" smtClean="0"/>
              <a:t>новац</a:t>
            </a:r>
            <a:r>
              <a:rPr lang="en-US" sz="2400" dirty="0" smtClean="0"/>
              <a:t>, </a:t>
            </a:r>
            <a:r>
              <a:rPr lang="en-US" sz="2400" dirty="0" err="1" smtClean="0"/>
              <a:t>посебно</a:t>
            </a:r>
            <a:r>
              <a:rPr lang="en-US" sz="2400" dirty="0" smtClean="0"/>
              <a:t> </a:t>
            </a:r>
            <a:r>
              <a:rPr lang="en-US" sz="2400" dirty="0" err="1" smtClean="0"/>
              <a:t>када</a:t>
            </a:r>
            <a:r>
              <a:rPr lang="en-US" sz="2400" dirty="0" smtClean="0"/>
              <a:t> </a:t>
            </a:r>
            <a:r>
              <a:rPr lang="en-US" sz="2400" dirty="0" err="1" smtClean="0"/>
              <a:t>су</a:t>
            </a:r>
            <a:r>
              <a:rPr lang="en-US" sz="2400" dirty="0" smtClean="0"/>
              <a:t> у </a:t>
            </a:r>
            <a:r>
              <a:rPr lang="en-US" sz="2400" dirty="0" err="1" smtClean="0"/>
              <a:t>питању</a:t>
            </a:r>
            <a:r>
              <a:rPr lang="en-US" sz="2400" dirty="0" smtClean="0"/>
              <a:t> </a:t>
            </a:r>
            <a:r>
              <a:rPr lang="en-US" sz="2400" dirty="0" err="1" smtClean="0"/>
              <a:t>жељени</a:t>
            </a:r>
            <a:r>
              <a:rPr lang="en-US" sz="2400" dirty="0" smtClean="0"/>
              <a:t> </a:t>
            </a:r>
            <a:r>
              <a:rPr lang="en-US" sz="2400" dirty="0" err="1" smtClean="0"/>
              <a:t>исходи</a:t>
            </a:r>
            <a:r>
              <a:rPr lang="en-US" sz="2400" dirty="0" smtClean="0"/>
              <a:t> </a:t>
            </a:r>
            <a:r>
              <a:rPr lang="en-US" sz="2400" dirty="0" err="1" smtClean="0"/>
              <a:t>по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здравље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корисника</a:t>
            </a:r>
            <a:r>
              <a:rPr lang="en-US" sz="2400" dirty="0" smtClean="0"/>
              <a:t>.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b="1" i="1" u="sng" dirty="0" err="1" smtClean="0"/>
              <a:t>Правичност</a:t>
            </a:r>
            <a:r>
              <a:rPr lang="en-US" sz="2400" dirty="0" smtClean="0"/>
              <a:t> - </a:t>
            </a:r>
            <a:r>
              <a:rPr lang="en-US" sz="2400" dirty="0" err="1" smtClean="0"/>
              <a:t>подразумева</a:t>
            </a:r>
            <a:r>
              <a:rPr lang="en-US" sz="2400" dirty="0" smtClean="0"/>
              <a:t> </a:t>
            </a:r>
            <a:r>
              <a:rPr lang="en-US" sz="2400" dirty="0" err="1" smtClean="0"/>
              <a:t>да</a:t>
            </a:r>
            <a:r>
              <a:rPr lang="en-US" sz="2400" dirty="0" smtClean="0"/>
              <a:t> </a:t>
            </a:r>
            <a:r>
              <a:rPr lang="en-US" sz="2400" dirty="0" err="1" smtClean="0"/>
              <a:t>постоји</a:t>
            </a:r>
            <a:r>
              <a:rPr lang="en-US" sz="2400" dirty="0" smtClean="0"/>
              <a:t> </a:t>
            </a:r>
            <a:r>
              <a:rPr lang="en-US" sz="2400" dirty="0" err="1" smtClean="0"/>
              <a:t>једнак</a:t>
            </a:r>
            <a:r>
              <a:rPr lang="en-US" sz="2400" dirty="0" smtClean="0"/>
              <a:t> </a:t>
            </a:r>
            <a:r>
              <a:rPr lang="en-US" sz="2400" dirty="0" err="1" smtClean="0"/>
              <a:t>приступ</a:t>
            </a:r>
            <a:r>
              <a:rPr lang="en-US" sz="2400" dirty="0" smtClean="0"/>
              <a:t> </a:t>
            </a:r>
            <a:r>
              <a:rPr lang="en-US" sz="2400" dirty="0" err="1" smtClean="0"/>
              <a:t>услугама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све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кориснике</a:t>
            </a:r>
            <a:r>
              <a:rPr lang="en-US" sz="2400" dirty="0" smtClean="0"/>
              <a:t> у </a:t>
            </a:r>
            <a:r>
              <a:rPr lang="en-US" sz="2400" dirty="0" err="1" smtClean="0"/>
              <a:t>стању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здравствене</a:t>
            </a:r>
            <a:r>
              <a:rPr lang="en-US" sz="2400" dirty="0" smtClean="0"/>
              <a:t> </a:t>
            </a:r>
            <a:r>
              <a:rPr lang="en-US" sz="2400" dirty="0" err="1" smtClean="0"/>
              <a:t>потребе</a:t>
            </a:r>
            <a:r>
              <a:rPr lang="en-US" sz="2400" dirty="0" smtClean="0"/>
              <a:t> </a:t>
            </a:r>
            <a:r>
              <a:rPr lang="en-US" sz="2400" dirty="0" err="1" smtClean="0"/>
              <a:t>без</a:t>
            </a:r>
            <a:r>
              <a:rPr lang="en-US" sz="2400" dirty="0" smtClean="0"/>
              <a:t> </a:t>
            </a:r>
            <a:r>
              <a:rPr lang="en-US" sz="2400" dirty="0" err="1" smtClean="0"/>
              <a:t>обзира</a:t>
            </a:r>
            <a:r>
              <a:rPr lang="en-US" sz="2400" dirty="0" smtClean="0"/>
              <a:t> </a:t>
            </a:r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разлике</a:t>
            </a:r>
            <a:r>
              <a:rPr lang="en-US" sz="2400" dirty="0" smtClean="0"/>
              <a:t> </a:t>
            </a:r>
            <a:r>
              <a:rPr lang="en-US" sz="2400" dirty="0" err="1" smtClean="0"/>
              <a:t>по</a:t>
            </a:r>
            <a:r>
              <a:rPr lang="en-US" sz="2400" dirty="0" smtClean="0"/>
              <a:t> </a:t>
            </a:r>
            <a:r>
              <a:rPr lang="en-US" sz="2400" dirty="0" err="1" smtClean="0"/>
              <a:t>полу</a:t>
            </a:r>
            <a:r>
              <a:rPr lang="en-US" sz="2400" dirty="0" smtClean="0"/>
              <a:t>, </a:t>
            </a:r>
            <a:r>
              <a:rPr lang="en-US" sz="2400" dirty="0" err="1" smtClean="0"/>
              <a:t>етничкој</a:t>
            </a:r>
            <a:r>
              <a:rPr lang="en-US" sz="2400" dirty="0" smtClean="0"/>
              <a:t> и </a:t>
            </a:r>
            <a:r>
              <a:rPr lang="en-US" sz="2400" dirty="0" err="1" smtClean="0"/>
              <a:t>верској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припадности</a:t>
            </a:r>
            <a:r>
              <a:rPr lang="en-US" sz="2400" dirty="0" smtClean="0"/>
              <a:t>, </a:t>
            </a:r>
            <a:r>
              <a:rPr lang="en-US" sz="2400" dirty="0" err="1" smtClean="0"/>
              <a:t>инвалидитету</a:t>
            </a:r>
            <a:r>
              <a:rPr lang="en-US" sz="2400" dirty="0" smtClean="0"/>
              <a:t>, </a:t>
            </a:r>
            <a:r>
              <a:rPr lang="en-US" sz="2400" dirty="0" err="1" smtClean="0"/>
              <a:t>социјално-економским</a:t>
            </a:r>
            <a:r>
              <a:rPr lang="en-US" sz="2400" dirty="0" smtClean="0"/>
              <a:t> </a:t>
            </a:r>
            <a:r>
              <a:rPr lang="en-US" sz="2400" dirty="0" err="1" smtClean="0"/>
              <a:t>карактеристикама</a:t>
            </a:r>
            <a:r>
              <a:rPr lang="en-US" sz="2400" dirty="0" smtClean="0"/>
              <a:t> и </a:t>
            </a:r>
            <a:r>
              <a:rPr lang="en-US" sz="2400" dirty="0" err="1" smtClean="0"/>
              <a:t>месту</a:t>
            </a:r>
            <a:r>
              <a:rPr lang="en-US" sz="2400" dirty="0" smtClean="0"/>
              <a:t> </a:t>
            </a:r>
            <a:r>
              <a:rPr lang="en-US" sz="2400" dirty="0" err="1" smtClean="0"/>
              <a:t>становања</a:t>
            </a:r>
            <a:r>
              <a:rPr lang="en-US" sz="2400" dirty="0" smtClean="0"/>
              <a:t>.</a:t>
            </a:r>
          </a:p>
        </p:txBody>
      </p:sp>
    </p:spTree>
  </p:cSld>
  <p:clrMapOvr>
    <a:masterClrMapping/>
  </p:clrMapOvr>
  <p:transition spd="slow" advTm="47255"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1700213"/>
            <a:ext cx="8229600" cy="2160587"/>
          </a:xfrm>
        </p:spPr>
        <p:txBody>
          <a:bodyPr/>
          <a:lstStyle/>
          <a:p>
            <a:pPr algn="l" eaLnBrk="1" hangingPunct="1"/>
            <a:r>
              <a:rPr lang="en-US" sz="3200" dirty="0" err="1" smtClean="0"/>
              <a:t>За</a:t>
            </a:r>
            <a:r>
              <a:rPr lang="en-US" sz="3200" dirty="0" smtClean="0"/>
              <a:t> </a:t>
            </a:r>
            <a:r>
              <a:rPr lang="en-US" sz="3200" dirty="0" err="1" smtClean="0"/>
              <a:t>достизање</a:t>
            </a:r>
            <a:r>
              <a:rPr lang="en-US" sz="3200" dirty="0" smtClean="0"/>
              <a:t> и </a:t>
            </a:r>
            <a:r>
              <a:rPr lang="en-US" sz="3200" dirty="0" err="1" smtClean="0"/>
              <a:t>реализацију</a:t>
            </a:r>
            <a:r>
              <a:rPr lang="en-US" sz="3200" dirty="0" smtClean="0"/>
              <a:t> </a:t>
            </a:r>
            <a:r>
              <a:rPr lang="en-US" sz="3200" dirty="0" err="1" smtClean="0"/>
              <a:t>сваког</a:t>
            </a:r>
            <a:r>
              <a:rPr lang="en-US" sz="3200" dirty="0" smtClean="0"/>
              <a:t> </a:t>
            </a:r>
            <a:r>
              <a:rPr lang="en-US" sz="3200" dirty="0" err="1" smtClean="0"/>
              <a:t>принципа</a:t>
            </a:r>
            <a:r>
              <a:rPr lang="en-US" sz="3200" dirty="0" smtClean="0"/>
              <a:t> </a:t>
            </a:r>
            <a:r>
              <a:rPr lang="en-US" sz="3200" dirty="0" err="1" smtClean="0"/>
              <a:t>сталног</a:t>
            </a:r>
            <a:r>
              <a:rPr lang="en-US" sz="3200" dirty="0" smtClean="0"/>
              <a:t> </a:t>
            </a:r>
            <a:r>
              <a:rPr lang="en-US" sz="3200" dirty="0" err="1" smtClean="0"/>
              <a:t>унапређења</a:t>
            </a:r>
            <a:r>
              <a:rPr lang="en-US" sz="3200" dirty="0" smtClean="0"/>
              <a:t> </a:t>
            </a:r>
            <a:r>
              <a:rPr lang="en-US" sz="3200" dirty="0" err="1" smtClean="0"/>
              <a:t>квалитета</a:t>
            </a:r>
            <a:r>
              <a:rPr lang="en-US" sz="3200" dirty="0" smtClean="0"/>
              <a:t> </a:t>
            </a:r>
            <a:r>
              <a:rPr lang="en-US" sz="3200" dirty="0" err="1" smtClean="0"/>
              <a:t>потребно</a:t>
            </a:r>
            <a:r>
              <a:rPr lang="en-US" sz="3200" dirty="0" smtClean="0"/>
              <a:t> </a:t>
            </a:r>
            <a:r>
              <a:rPr lang="en-US" sz="3200" dirty="0" err="1" smtClean="0"/>
              <a:t>је</a:t>
            </a:r>
            <a:r>
              <a:rPr lang="en-US" sz="3200" dirty="0" smtClean="0"/>
              <a:t> </a:t>
            </a:r>
            <a:r>
              <a:rPr lang="en-US" sz="3200" dirty="0" err="1" smtClean="0"/>
              <a:t>дефинисање</a:t>
            </a:r>
            <a:r>
              <a:rPr lang="en-US" sz="3200" dirty="0" smtClean="0"/>
              <a:t> </a:t>
            </a:r>
            <a:r>
              <a:rPr lang="en-US" sz="3200" dirty="0" err="1" smtClean="0"/>
              <a:t>стандарда</a:t>
            </a:r>
            <a:r>
              <a:rPr lang="en-US" sz="3200" dirty="0" smtClean="0"/>
              <a:t> и </a:t>
            </a:r>
            <a:r>
              <a:rPr lang="en-US" sz="3200" dirty="0" err="1" smtClean="0"/>
              <a:t>показатеља</a:t>
            </a:r>
            <a:r>
              <a:rPr lang="en-US" sz="3200" dirty="0" smtClean="0"/>
              <a:t> </a:t>
            </a:r>
            <a:r>
              <a:rPr lang="en-US" sz="3200" dirty="0" err="1" smtClean="0"/>
              <a:t>за</a:t>
            </a:r>
            <a:r>
              <a:rPr lang="en-US" sz="3200" dirty="0" smtClean="0"/>
              <a:t> </a:t>
            </a:r>
            <a:r>
              <a:rPr lang="en-US" sz="3200" dirty="0" err="1" smtClean="0"/>
              <a:t>три</a:t>
            </a:r>
            <a:r>
              <a:rPr lang="en-US" sz="3200" dirty="0" smtClean="0"/>
              <a:t> </a:t>
            </a:r>
            <a:r>
              <a:rPr lang="en-US" sz="3200" dirty="0" err="1" smtClean="0"/>
              <a:t>основна</a:t>
            </a:r>
            <a:r>
              <a:rPr lang="en-US" sz="3200" dirty="0" smtClean="0"/>
              <a:t> </a:t>
            </a:r>
            <a:r>
              <a:rPr lang="en-US" sz="3200" dirty="0" err="1" smtClean="0"/>
              <a:t>аспекта</a:t>
            </a:r>
            <a:r>
              <a:rPr lang="en-US" sz="3200" dirty="0" smtClean="0"/>
              <a:t> </a:t>
            </a:r>
            <a:r>
              <a:rPr lang="en-US" sz="3200" dirty="0" err="1" smtClean="0"/>
              <a:t>здравствене</a:t>
            </a:r>
            <a:r>
              <a:rPr lang="en-US" sz="3200" dirty="0" smtClean="0"/>
              <a:t> </a:t>
            </a:r>
            <a:r>
              <a:rPr lang="en-US" sz="3200" dirty="0" err="1" smtClean="0"/>
              <a:t>заштите</a:t>
            </a:r>
            <a:r>
              <a:rPr lang="en-US" sz="3200" dirty="0" smtClean="0"/>
              <a:t>: </a:t>
            </a:r>
            <a:r>
              <a:rPr lang="en-US" sz="3200" u="sng" dirty="0" err="1" smtClean="0"/>
              <a:t>структуре</a:t>
            </a:r>
            <a:r>
              <a:rPr lang="en-US" sz="3200" u="sng" dirty="0" smtClean="0"/>
              <a:t>, </a:t>
            </a:r>
            <a:r>
              <a:rPr lang="en-US" sz="3200" u="sng" dirty="0" err="1" smtClean="0"/>
              <a:t>процеса</a:t>
            </a:r>
            <a:r>
              <a:rPr lang="en-US" sz="3200" u="sng" dirty="0" smtClean="0"/>
              <a:t> и </a:t>
            </a:r>
            <a:r>
              <a:rPr lang="en-US" sz="3200" u="sng" dirty="0" err="1" smtClean="0"/>
              <a:t>исхода</a:t>
            </a:r>
            <a:r>
              <a:rPr lang="es-ES_tradnl" sz="3200" b="1" u="sng" dirty="0" smtClean="0"/>
              <a:t>.</a:t>
            </a:r>
            <a:r>
              <a:rPr lang="en-US" sz="3200" u="sng" dirty="0" smtClean="0"/>
              <a:t> </a:t>
            </a:r>
          </a:p>
        </p:txBody>
      </p:sp>
    </p:spTree>
  </p:cSld>
  <p:clrMapOvr>
    <a:masterClrMapping/>
  </p:clrMapOvr>
  <p:transition spd="slow" advTm="14876"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196975"/>
            <a:ext cx="8229600" cy="3057525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800" b="1" dirty="0" err="1" smtClean="0"/>
              <a:t>Структура</a:t>
            </a:r>
            <a:r>
              <a:rPr lang="en-US" sz="2800" b="1" dirty="0" smtClean="0"/>
              <a:t> </a:t>
            </a:r>
            <a:r>
              <a:rPr lang="en-US" sz="2800" dirty="0" err="1" smtClean="0"/>
              <a:t>подразумева</a:t>
            </a:r>
            <a:r>
              <a:rPr lang="en-US" sz="2800" dirty="0" smtClean="0"/>
              <a:t> </a:t>
            </a:r>
            <a:r>
              <a:rPr lang="en-US" sz="2800" u="sng" dirty="0" err="1" smtClean="0"/>
              <a:t>ресурсе</a:t>
            </a:r>
            <a:r>
              <a:rPr lang="en-US" sz="2800" dirty="0" smtClean="0"/>
              <a:t> </a:t>
            </a:r>
            <a:r>
              <a:rPr lang="en-US" sz="2800" dirty="0" err="1" smtClean="0"/>
              <a:t>неопходне</a:t>
            </a:r>
            <a:r>
              <a:rPr lang="en-US" sz="2800" dirty="0" smtClean="0"/>
              <a:t> </a:t>
            </a:r>
            <a:r>
              <a:rPr lang="en-US" sz="2800" dirty="0" err="1" smtClean="0"/>
              <a:t>за</a:t>
            </a:r>
            <a:r>
              <a:rPr lang="en-US" sz="2800" dirty="0" smtClean="0"/>
              <a:t> </a:t>
            </a:r>
            <a:r>
              <a:rPr lang="en-US" sz="2800" dirty="0" err="1" smtClean="0"/>
              <a:t>обезбеђивање</a:t>
            </a:r>
            <a:r>
              <a:rPr lang="en-US" sz="2800" dirty="0" smtClean="0"/>
              <a:t> </a:t>
            </a:r>
            <a:r>
              <a:rPr lang="en-US" sz="2800" dirty="0" err="1" smtClean="0"/>
              <a:t>здравствене</a:t>
            </a:r>
            <a:r>
              <a:rPr lang="en-US" sz="2800" dirty="0" smtClean="0"/>
              <a:t> </a:t>
            </a:r>
            <a:r>
              <a:rPr lang="en-US" sz="2800" dirty="0" err="1" smtClean="0"/>
              <a:t>заштите</a:t>
            </a:r>
            <a:r>
              <a:rPr lang="en-US" sz="2800" dirty="0" smtClean="0"/>
              <a:t>, </a:t>
            </a:r>
            <a:r>
              <a:rPr lang="en-US" sz="2800" dirty="0" err="1" smtClean="0"/>
              <a:t>односно</a:t>
            </a:r>
            <a:r>
              <a:rPr lang="en-US" sz="2800" dirty="0" smtClean="0"/>
              <a:t> </a:t>
            </a:r>
            <a:r>
              <a:rPr lang="en-US" sz="2800" u="sng" dirty="0" err="1" smtClean="0"/>
              <a:t>административне</a:t>
            </a:r>
            <a:r>
              <a:rPr lang="en-US" sz="2800" u="sng" dirty="0" smtClean="0"/>
              <a:t>, </a:t>
            </a:r>
            <a:r>
              <a:rPr lang="en-US" sz="2800" u="sng" dirty="0" err="1" smtClean="0"/>
              <a:t>организационе</a:t>
            </a:r>
            <a:r>
              <a:rPr lang="en-US" sz="2800" u="sng" dirty="0" smtClean="0"/>
              <a:t> и </a:t>
            </a:r>
            <a:r>
              <a:rPr lang="en-US" sz="2800" u="sng" dirty="0" err="1" smtClean="0"/>
              <a:t>технолошке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могућности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система</a:t>
            </a:r>
            <a:r>
              <a:rPr lang="en-US" sz="2800" u="sng" dirty="0" smtClean="0"/>
              <a:t> </a:t>
            </a:r>
            <a:r>
              <a:rPr lang="en-US" sz="2800" dirty="0" err="1" smtClean="0"/>
              <a:t>да</a:t>
            </a:r>
            <a:r>
              <a:rPr lang="en-US" sz="2800" dirty="0" smtClean="0"/>
              <a:t> </a:t>
            </a:r>
            <a:r>
              <a:rPr lang="en-US" sz="2800" dirty="0" err="1" smtClean="0"/>
              <a:t>пружи</a:t>
            </a:r>
            <a:r>
              <a:rPr lang="en-US" sz="2800" dirty="0" smtClean="0"/>
              <a:t> </a:t>
            </a:r>
            <a:r>
              <a:rPr lang="en-US" sz="2800" dirty="0" err="1" smtClean="0"/>
              <a:t>квалитетну</a:t>
            </a:r>
            <a:r>
              <a:rPr lang="en-US" sz="2800" dirty="0" smtClean="0"/>
              <a:t> </a:t>
            </a:r>
            <a:r>
              <a:rPr lang="en-US" sz="2800" dirty="0" err="1" smtClean="0"/>
              <a:t>здравствену</a:t>
            </a:r>
            <a:r>
              <a:rPr lang="en-US" sz="2800" dirty="0" smtClean="0"/>
              <a:t> </a:t>
            </a:r>
            <a:r>
              <a:rPr lang="en-US" sz="2800" dirty="0" err="1" smtClean="0"/>
              <a:t>заштиту</a:t>
            </a:r>
            <a:r>
              <a:rPr lang="en-US" sz="2800" dirty="0" smtClean="0"/>
              <a:t> и </a:t>
            </a:r>
            <a:r>
              <a:rPr lang="en-US" sz="2800" dirty="0" err="1" smtClean="0"/>
              <a:t>задовољи</a:t>
            </a:r>
            <a:r>
              <a:rPr lang="en-US" sz="2800" dirty="0" smtClean="0"/>
              <a:t> </a:t>
            </a:r>
            <a:r>
              <a:rPr lang="en-US" sz="2800" dirty="0" err="1" smtClean="0"/>
              <a:t>потребе</a:t>
            </a:r>
            <a:r>
              <a:rPr lang="en-US" sz="2800" dirty="0" smtClean="0"/>
              <a:t> </a:t>
            </a:r>
            <a:r>
              <a:rPr lang="en-US" sz="2800" dirty="0" err="1" smtClean="0"/>
              <a:t>корисника</a:t>
            </a:r>
            <a:r>
              <a:rPr lang="en-US" sz="2800" dirty="0" smtClean="0"/>
              <a:t>. </a:t>
            </a:r>
            <a:r>
              <a:rPr lang="en-US" sz="2800" dirty="0" err="1" smtClean="0"/>
              <a:t>Овај</a:t>
            </a:r>
            <a:r>
              <a:rPr lang="en-US" sz="2800" dirty="0" smtClean="0"/>
              <a:t> </a:t>
            </a:r>
            <a:r>
              <a:rPr lang="en-US" sz="2800" dirty="0" err="1" smtClean="0"/>
              <a:t>аспект</a:t>
            </a:r>
            <a:r>
              <a:rPr lang="en-US" sz="2800" dirty="0" smtClean="0"/>
              <a:t> </a:t>
            </a:r>
            <a:r>
              <a:rPr lang="en-US" sz="2800" dirty="0" err="1" smtClean="0"/>
              <a:t>обухвата</a:t>
            </a:r>
            <a:r>
              <a:rPr lang="en-US" sz="2800" dirty="0" smtClean="0"/>
              <a:t> (</a:t>
            </a:r>
            <a:r>
              <a:rPr lang="en-US" sz="2800" dirty="0" err="1" smtClean="0"/>
              <a:t>број</a:t>
            </a:r>
            <a:r>
              <a:rPr lang="en-US" sz="2800" dirty="0" smtClean="0"/>
              <a:t> </a:t>
            </a:r>
            <a:r>
              <a:rPr lang="en-US" sz="2800" dirty="0" err="1" smtClean="0"/>
              <a:t>здравствених</a:t>
            </a:r>
            <a:r>
              <a:rPr lang="en-US" sz="2800" dirty="0" smtClean="0"/>
              <a:t> </a:t>
            </a:r>
            <a:r>
              <a:rPr lang="en-US" sz="2800" dirty="0" err="1" smtClean="0"/>
              <a:t>установа</a:t>
            </a:r>
            <a:r>
              <a:rPr lang="en-US" sz="2800" dirty="0" smtClean="0"/>
              <a:t>, </a:t>
            </a:r>
            <a:r>
              <a:rPr lang="en-US" sz="2800" dirty="0" err="1" smtClean="0"/>
              <a:t>њихову</a:t>
            </a:r>
            <a:r>
              <a:rPr lang="en-US" sz="2800" dirty="0" smtClean="0"/>
              <a:t> </a:t>
            </a:r>
            <a:r>
              <a:rPr lang="en-US" sz="2800" dirty="0" err="1" smtClean="0"/>
              <a:t>територијалну</a:t>
            </a:r>
            <a:r>
              <a:rPr lang="en-US" sz="2800" dirty="0" smtClean="0"/>
              <a:t> </a:t>
            </a:r>
            <a:r>
              <a:rPr lang="en-US" sz="2800" dirty="0" err="1" smtClean="0"/>
              <a:t>дистрибуцију</a:t>
            </a:r>
            <a:r>
              <a:rPr lang="en-US" sz="2800" dirty="0" smtClean="0"/>
              <a:t>, </a:t>
            </a:r>
            <a:r>
              <a:rPr lang="en-US" sz="2800" dirty="0" err="1" smtClean="0"/>
              <a:t>доступност</a:t>
            </a:r>
            <a:r>
              <a:rPr lang="en-US" sz="2800" dirty="0" smtClean="0"/>
              <a:t>, </a:t>
            </a:r>
            <a:r>
              <a:rPr lang="en-US" sz="2800" dirty="0" err="1" smtClean="0"/>
              <a:t>величину</a:t>
            </a:r>
            <a:r>
              <a:rPr lang="en-US" sz="2800" dirty="0" smtClean="0"/>
              <a:t>, </a:t>
            </a:r>
            <a:r>
              <a:rPr lang="en-US" sz="2800" dirty="0" err="1" smtClean="0"/>
              <a:t>опремљеност</a:t>
            </a:r>
            <a:r>
              <a:rPr lang="en-US" sz="2800" dirty="0" smtClean="0"/>
              <a:t>, </a:t>
            </a:r>
            <a:r>
              <a:rPr lang="en-US" sz="2800" dirty="0" err="1" smtClean="0"/>
              <a:t>број</a:t>
            </a:r>
            <a:r>
              <a:rPr lang="en-US" sz="2800" dirty="0" smtClean="0"/>
              <a:t> и </a:t>
            </a:r>
            <a:r>
              <a:rPr lang="en-US" sz="2800" dirty="0" err="1" smtClean="0"/>
              <a:t>структуру</a:t>
            </a:r>
            <a:r>
              <a:rPr lang="en-US" sz="2800" dirty="0" smtClean="0"/>
              <a:t> </a:t>
            </a:r>
            <a:r>
              <a:rPr lang="en-US" sz="2800" dirty="0" err="1" smtClean="0"/>
              <a:t>здравствених</a:t>
            </a:r>
            <a:r>
              <a:rPr lang="en-US" sz="2800" dirty="0" smtClean="0"/>
              <a:t> </a:t>
            </a:r>
            <a:r>
              <a:rPr lang="en-US" sz="2800" dirty="0" err="1" smtClean="0"/>
              <a:t>радника</a:t>
            </a:r>
            <a:r>
              <a:rPr lang="en-US" sz="2800" dirty="0" smtClean="0"/>
              <a:t> и </a:t>
            </a:r>
            <a:r>
              <a:rPr lang="en-US" sz="2800" dirty="0" err="1" smtClean="0"/>
              <a:t>здравствених</a:t>
            </a:r>
            <a:r>
              <a:rPr lang="en-US" sz="2800" dirty="0" smtClean="0"/>
              <a:t> </a:t>
            </a:r>
            <a:r>
              <a:rPr lang="en-US" sz="2800" dirty="0" err="1" smtClean="0"/>
              <a:t>сарадника</a:t>
            </a:r>
            <a:r>
              <a:rPr lang="en-US" sz="2800" dirty="0" smtClean="0"/>
              <a:t>, </a:t>
            </a:r>
            <a:r>
              <a:rPr lang="en-US" sz="2800" dirty="0" err="1" smtClean="0"/>
              <a:t>њихова</a:t>
            </a:r>
            <a:r>
              <a:rPr lang="en-US" sz="2800" dirty="0" smtClean="0"/>
              <a:t> </a:t>
            </a:r>
            <a:r>
              <a:rPr lang="en-US" sz="2800" dirty="0" err="1" smtClean="0"/>
              <a:t>знања</a:t>
            </a:r>
            <a:r>
              <a:rPr lang="en-US" sz="2800" dirty="0" smtClean="0"/>
              <a:t> и </a:t>
            </a:r>
            <a:r>
              <a:rPr lang="en-US" sz="2800" dirty="0" err="1" smtClean="0"/>
              <a:t>вештине</a:t>
            </a:r>
            <a:r>
              <a:rPr lang="en-US" sz="2800" dirty="0" smtClean="0"/>
              <a:t>, </a:t>
            </a:r>
            <a:r>
              <a:rPr lang="en-US" sz="2800" dirty="0" err="1" smtClean="0"/>
              <a:t>оптерећеност</a:t>
            </a:r>
            <a:r>
              <a:rPr lang="en-US" sz="2800" dirty="0" smtClean="0"/>
              <a:t>, </a:t>
            </a:r>
            <a:r>
              <a:rPr lang="en-US" sz="2800" dirty="0" err="1" smtClean="0"/>
              <a:t>мотивацију</a:t>
            </a:r>
            <a:r>
              <a:rPr lang="en-US" sz="2800" dirty="0" smtClean="0"/>
              <a:t>, </a:t>
            </a:r>
            <a:r>
              <a:rPr lang="en-US" sz="2800" dirty="0" err="1" smtClean="0"/>
              <a:t>финансирање</a:t>
            </a:r>
            <a:r>
              <a:rPr lang="en-US" sz="2800" dirty="0" smtClean="0"/>
              <a:t>).</a:t>
            </a:r>
          </a:p>
        </p:txBody>
      </p:sp>
    </p:spTree>
  </p:cSld>
  <p:clrMapOvr>
    <a:masterClrMapping/>
  </p:clrMapOvr>
  <p:transition spd="slow" advTm="35873"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1196975"/>
            <a:ext cx="8229600" cy="3057525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800" b="1" smtClean="0"/>
              <a:t>Процес</a:t>
            </a:r>
            <a:r>
              <a:rPr lang="en-US" sz="2800" smtClean="0"/>
              <a:t> здравствене заштите обухвата све </a:t>
            </a:r>
            <a:r>
              <a:rPr lang="en-US" sz="2800" u="sng" smtClean="0"/>
              <a:t>активности које се предузимају од првог контакта корисника са системом здравствене заштите до решавања његовог проблема или задовољења потреба.</a:t>
            </a:r>
            <a:r>
              <a:rPr lang="en-US" sz="2800" smtClean="0"/>
              <a:t> То су: садржај и време пружања услуга, комуникација пацијента са здравственим радницима и здравственим сарадницима, благовремено информисање, и укључивање пацијената у процес доношења одлука које се односе на његово здравље.</a:t>
            </a:r>
          </a:p>
        </p:txBody>
      </p:sp>
    </p:spTree>
  </p:cSld>
  <p:clrMapOvr>
    <a:masterClrMapping/>
  </p:clrMapOvr>
  <p:transition spd="slow" advTm="30625"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1196975"/>
            <a:ext cx="8229600" cy="3057525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800" b="1" smtClean="0"/>
              <a:t>Исход</a:t>
            </a:r>
            <a:r>
              <a:rPr lang="en-US" sz="2800" smtClean="0"/>
              <a:t> представља крајњи резултат примењеног процеса и односи се на </a:t>
            </a:r>
            <a:r>
              <a:rPr lang="en-US" sz="2800" u="sng" smtClean="0"/>
              <a:t>побољшање здравственог стања појединаца, популационих група или целокупног становништва</a:t>
            </a:r>
            <a:r>
              <a:rPr lang="en-US" sz="2800" smtClean="0"/>
              <a:t> након пружене здравствене заштите, као и на одговорност здравственог система на немедицинска очекивања корисника - </a:t>
            </a:r>
            <a:r>
              <a:rPr lang="en-US" sz="2800" u="sng" smtClean="0"/>
              <a:t>задовољство пруженом здравственом заштитом</a:t>
            </a:r>
            <a:r>
              <a:rPr lang="en-US" sz="2800" smtClean="0"/>
              <a:t>.</a:t>
            </a:r>
          </a:p>
        </p:txBody>
      </p:sp>
    </p:spTree>
  </p:cSld>
  <p:clrMapOvr>
    <a:masterClrMapping/>
  </p:clrMapOvr>
  <p:transition spd="slow" advTm="22748"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435975" cy="1143000"/>
          </a:xfrm>
        </p:spPr>
        <p:txBody>
          <a:bodyPr/>
          <a:lstStyle/>
          <a:p>
            <a:pPr eaLnBrk="1" hangingPunct="1"/>
            <a:r>
              <a:rPr lang="en-US" sz="3000" b="1" smtClean="0"/>
              <a:t>МЕЂУНАРОДНА ИСКУСТВА И ПРЕПОРУКЕ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800" smtClean="0"/>
              <a:t>Тежња да се обезбеди квалитетно лечење и брига о пацијенту, као и да се постигне најповољнији исход по здравље пацијента стара је колико и лекарска професија. Међутим, организовани напори на процени и унапређењу квалитета рада у систему здравствене заштите новијег су датума. Међу онима који су дали значајан допринос у раној фази ове области истичу се Florens Najtingel, која је средином XIX века анализирала и публиковала извештај о великим разликама у исходу лечења у војним болницама</a:t>
            </a:r>
          </a:p>
        </p:txBody>
      </p:sp>
    </p:spTree>
  </p:cSld>
  <p:clrMapOvr>
    <a:masterClrMapping/>
  </p:clrMapOvr>
  <p:transition spd="slow" advTm="42006"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800" b="1" smtClean="0"/>
              <a:t>МЕЂУНАРОДНА ИСКУСТВА И ПРЕПОРУКЕ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600" smtClean="0"/>
              <a:t>У области квалитета здравствене заштите, највећи допринос, крајем седамдесетих година прошлог века дао је </a:t>
            </a:r>
            <a:r>
              <a:rPr lang="en-US" sz="2800" smtClean="0"/>
              <a:t>Avedis Donabedian </a:t>
            </a:r>
            <a:r>
              <a:rPr lang="en-US" sz="2600" smtClean="0"/>
              <a:t>са Харварда. Његова активност обухватила је систематизацију, категоризацију и критичку евалуацију сазнања у области процене и обезбеђења квалитета, како у теоријском, концептуалном делу, тако и у развоју инструмената за процену квалитета. Он је први увео поређење између пружене и очекиване здравствене заштите на основу дефинисаних стандарда као мерила</a:t>
            </a:r>
            <a:r>
              <a:rPr lang="en-US" sz="2800" smtClean="0"/>
              <a:t>.</a:t>
            </a:r>
          </a:p>
        </p:txBody>
      </p:sp>
    </p:spTree>
  </p:cSld>
  <p:clrMapOvr>
    <a:masterClrMapping/>
  </p:clrMapOvr>
  <p:transition spd="slow" advTm="33253"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260350"/>
            <a:ext cx="8229600" cy="652463"/>
          </a:xfrm>
        </p:spPr>
        <p:txBody>
          <a:bodyPr/>
          <a:lstStyle/>
          <a:p>
            <a:pPr eaLnBrk="1" hangingPunct="1"/>
            <a:r>
              <a:rPr lang="en-US" sz="2800" b="1" smtClean="0"/>
              <a:t>МЕЂУНАРОДНА ИСКУСТВА И ПРЕПОРУКЕ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1412875"/>
            <a:ext cx="8229600" cy="4525963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600" smtClean="0"/>
              <a:t>Затим је уследила и законска регулатива, прво у САД, где је 1972. године донет закон којим је уређено успостављање организације за развој професионалних стандарда и контролу квалитета у државним институцијама.</a:t>
            </a:r>
          </a:p>
          <a:p>
            <a:pPr eaLnBrk="1" hangingPunct="1">
              <a:lnSpc>
                <a:spcPct val="90000"/>
              </a:lnSpc>
            </a:pPr>
            <a:r>
              <a:rPr lang="en-US" sz="2600" smtClean="0"/>
              <a:t> У Европи су активности на обезбеђењу квалитета интензивиране после доношења програма Светске здравствене организације (СЗО) "Здравље за све" и формулисања специфичних циљева који се односе ка унапређењу квалитета.</a:t>
            </a:r>
          </a:p>
          <a:p>
            <a:pPr eaLnBrk="1" hangingPunct="1">
              <a:lnSpc>
                <a:spcPct val="90000"/>
              </a:lnSpc>
            </a:pPr>
            <a:r>
              <a:rPr lang="en-US" sz="2600" smtClean="0"/>
              <a:t> Од тада, активности и механизми за</a:t>
            </a:r>
            <a:r>
              <a:rPr lang="sr-Cyrl-RS" sz="2600" smtClean="0"/>
              <a:t> </a:t>
            </a:r>
            <a:r>
              <a:rPr lang="en-US" sz="2600" smtClean="0"/>
              <a:t>обезбеђење и унапређење квалитета постају све бројнији и разноврснији.</a:t>
            </a:r>
          </a:p>
        </p:txBody>
      </p:sp>
    </p:spTree>
  </p:cSld>
  <p:clrMapOvr>
    <a:masterClrMapping/>
  </p:clrMapOvr>
  <p:transition spd="slow" advTm="35871"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pPr eaLnBrk="1" hangingPunct="1"/>
            <a:r>
              <a:rPr lang="en-US" sz="2400" b="1" smtClean="0"/>
              <a:t>ДОСАДАШЊА ИСКУСТВА И АКТИВНОСТИ НА СТАЛНОМ УНАПРЕЂЕЊУ КВАЛИТЕТА ЗДРАВСТВЕНЕ ЗАШТИТЕ У РЕПУБЛИЦИ СРБИЈИ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773238"/>
            <a:ext cx="8229600" cy="3887787"/>
          </a:xfrm>
        </p:spPr>
        <p:txBody>
          <a:bodyPr/>
          <a:lstStyle/>
          <a:p>
            <a:pPr eaLnBrk="1" hangingPunct="1"/>
            <a:r>
              <a:rPr lang="en-US" sz="2800" smtClean="0"/>
              <a:t>Активности у области квалитета у Републици Србији традиционално су биле усмерене на проверу квалитета рада путем надзора над стручним радом здравствених установа, здравствених радника и здравствених сарадника.</a:t>
            </a:r>
          </a:p>
        </p:txBody>
      </p:sp>
    </p:spTree>
  </p:cSld>
  <p:clrMapOvr>
    <a:masterClrMapping/>
  </p:clrMapOvr>
  <p:transition spd="slow" advTm="13997"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pPr eaLnBrk="1" hangingPunct="1"/>
            <a:r>
              <a:rPr lang="en-US" sz="2000" b="1" smtClean="0"/>
              <a:t>ДОСАДАШЊА ИСКУСТВА И АКТИВНОСТИ НА СТАЛНОМ УНАПРЕЂЕЊУ КВАЛИТЕТА ЗДРАВСТВЕНЕ ЗАШТИТЕ У РЕПУБЛИЦИ СРБИЈИ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773238"/>
            <a:ext cx="8229600" cy="3887787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800" smtClean="0"/>
              <a:t>Значајан помак остварен је доношењем стратешких докумената Министарства здравља: "Здравствена политика, Визија развоја система здравствене заштите и Стратегија реформе здравственог система до 2015. са акционим планом, обједињених у публикацији "Боље здравље за све у трећем миленијуму" 2003. године, у којима је стално унапређење квалитета здравствене заштите, препознато као један од стратешких циљева.</a:t>
            </a:r>
          </a:p>
        </p:txBody>
      </p:sp>
    </p:spTree>
  </p:cSld>
  <p:clrMapOvr>
    <a:masterClrMapping/>
  </p:clrMapOvr>
  <p:transition spd="slow" advTm="24498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260350"/>
            <a:ext cx="8229600" cy="777875"/>
          </a:xfrm>
        </p:spPr>
        <p:txBody>
          <a:bodyPr/>
          <a:lstStyle/>
          <a:p>
            <a:pPr eaLnBrk="1" hangingPunct="1"/>
            <a:r>
              <a:rPr lang="en-US" sz="4200" smtClean="0"/>
              <a:t>Квалитет здравствене заштите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1125538"/>
            <a:ext cx="8229600" cy="4525962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800" dirty="0" err="1" smtClean="0"/>
              <a:t>Квалитет</a:t>
            </a:r>
            <a:r>
              <a:rPr lang="en-US" sz="2800" dirty="0" smtClean="0"/>
              <a:t> </a:t>
            </a:r>
            <a:r>
              <a:rPr lang="en-US" sz="2800" dirty="0" err="1" smtClean="0"/>
              <a:t>здравствене</a:t>
            </a:r>
            <a:r>
              <a:rPr lang="en-US" sz="2800" dirty="0" smtClean="0"/>
              <a:t> </a:t>
            </a:r>
            <a:r>
              <a:rPr lang="en-US" sz="2800" dirty="0" err="1" smtClean="0"/>
              <a:t>заштите</a:t>
            </a:r>
            <a:r>
              <a:rPr lang="en-US" sz="2800" dirty="0" smtClean="0"/>
              <a:t> </a:t>
            </a:r>
            <a:r>
              <a:rPr lang="en-US" sz="2800" dirty="0" err="1" smtClean="0"/>
              <a:t>је</a:t>
            </a:r>
            <a:r>
              <a:rPr lang="en-US" sz="2800" dirty="0" smtClean="0"/>
              <a:t> </a:t>
            </a:r>
            <a:r>
              <a:rPr lang="en-US" sz="2800" dirty="0" err="1" smtClean="0"/>
              <a:t>препознат</a:t>
            </a:r>
            <a:r>
              <a:rPr lang="en-US" sz="2800" dirty="0" smtClean="0"/>
              <a:t> </a:t>
            </a:r>
            <a:r>
              <a:rPr lang="en-US" sz="2800" dirty="0" err="1" smtClean="0"/>
              <a:t>као</a:t>
            </a:r>
            <a:r>
              <a:rPr lang="en-US" sz="2800" dirty="0" smtClean="0"/>
              <a:t> </a:t>
            </a:r>
            <a:r>
              <a:rPr lang="en-US" sz="2800" dirty="0" err="1" smtClean="0"/>
              <a:t>једна</a:t>
            </a:r>
            <a:r>
              <a:rPr lang="en-US" sz="2800" dirty="0" smtClean="0"/>
              <a:t> </a:t>
            </a:r>
            <a:r>
              <a:rPr lang="en-US" sz="2800" dirty="0" err="1" smtClean="0"/>
              <a:t>од</a:t>
            </a:r>
            <a:r>
              <a:rPr lang="en-US" sz="2800" dirty="0" smtClean="0"/>
              <a:t> </a:t>
            </a:r>
            <a:r>
              <a:rPr lang="en-US" sz="2800" dirty="0" err="1" smtClean="0"/>
              <a:t>најважнијих</a:t>
            </a:r>
            <a:r>
              <a:rPr lang="en-US" sz="2800" dirty="0" smtClean="0"/>
              <a:t> </a:t>
            </a:r>
            <a:r>
              <a:rPr lang="en-US" sz="2800" dirty="0" err="1" smtClean="0"/>
              <a:t>карактеристика</a:t>
            </a:r>
            <a:r>
              <a:rPr lang="en-US" sz="2800" dirty="0" smtClean="0"/>
              <a:t> </a:t>
            </a:r>
            <a:r>
              <a:rPr lang="en-US" sz="2800" dirty="0" err="1" smtClean="0"/>
              <a:t>система</a:t>
            </a:r>
            <a:r>
              <a:rPr lang="en-US" sz="2800" dirty="0" smtClean="0"/>
              <a:t> </a:t>
            </a:r>
            <a:r>
              <a:rPr lang="en-US" sz="2800" dirty="0" err="1" smtClean="0"/>
              <a:t>здравствене</a:t>
            </a:r>
            <a:r>
              <a:rPr lang="en-US" sz="2800" dirty="0" smtClean="0"/>
              <a:t> </a:t>
            </a:r>
            <a:r>
              <a:rPr lang="en-US" sz="2800" dirty="0" err="1" smtClean="0"/>
              <a:t>заштите</a:t>
            </a:r>
            <a:r>
              <a:rPr lang="en-US" sz="2800" dirty="0" smtClean="0"/>
              <a:t>, </a:t>
            </a:r>
            <a:r>
              <a:rPr lang="en-US" sz="2800" dirty="0" err="1" smtClean="0"/>
              <a:t>како</a:t>
            </a:r>
            <a:r>
              <a:rPr lang="en-US" sz="2800" dirty="0" smtClean="0"/>
              <a:t> </a:t>
            </a:r>
            <a:r>
              <a:rPr lang="en-US" sz="2800" dirty="0" err="1" smtClean="0"/>
              <a:t>државног</a:t>
            </a:r>
            <a:r>
              <a:rPr lang="en-US" sz="2800" dirty="0" smtClean="0"/>
              <a:t>, </a:t>
            </a:r>
            <a:r>
              <a:rPr lang="en-US" sz="2800" dirty="0" err="1" smtClean="0"/>
              <a:t>тако</a:t>
            </a:r>
            <a:r>
              <a:rPr lang="en-US" sz="2800" dirty="0" smtClean="0"/>
              <a:t> и </a:t>
            </a:r>
            <a:r>
              <a:rPr lang="en-US" sz="2800" dirty="0" err="1" smtClean="0"/>
              <a:t>приватног</a:t>
            </a:r>
            <a:r>
              <a:rPr lang="en-US" sz="2800" dirty="0" smtClean="0"/>
              <a:t> </a:t>
            </a:r>
            <a:r>
              <a:rPr lang="en-US" sz="2800" dirty="0" err="1" smtClean="0"/>
              <a:t>сектора</a:t>
            </a:r>
            <a:r>
              <a:rPr lang="en-US" sz="2800" dirty="0" smtClean="0"/>
              <a:t>.</a:t>
            </a:r>
          </a:p>
          <a:p>
            <a:pPr eaLnBrk="1" hangingPunct="1">
              <a:lnSpc>
                <a:spcPct val="90000"/>
              </a:lnSpc>
            </a:pPr>
            <a:r>
              <a:rPr lang="en-US" sz="2800" u="sng" dirty="0" err="1" smtClean="0"/>
              <a:t>Стално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унапређење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квалитета</a:t>
            </a:r>
            <a:r>
              <a:rPr lang="en-US" sz="2800" u="sng" dirty="0" smtClean="0"/>
              <a:t> и </a:t>
            </a:r>
            <a:r>
              <a:rPr lang="en-US" sz="2800" u="sng" dirty="0" err="1" smtClean="0"/>
              <a:t>безбедности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пацијената</a:t>
            </a:r>
            <a:r>
              <a:rPr lang="en-US" sz="2800" u="sng" dirty="0" smtClean="0"/>
              <a:t> </a:t>
            </a:r>
            <a:r>
              <a:rPr lang="en-US" sz="2800" dirty="0" err="1" smtClean="0"/>
              <a:t>је</a:t>
            </a:r>
            <a:r>
              <a:rPr lang="en-US" sz="2800" dirty="0" smtClean="0"/>
              <a:t> </a:t>
            </a:r>
            <a:r>
              <a:rPr lang="en-US" sz="2800" dirty="0" err="1" smtClean="0"/>
              <a:t>саставни</a:t>
            </a:r>
            <a:r>
              <a:rPr lang="en-US" sz="2800" dirty="0" smtClean="0"/>
              <a:t> </a:t>
            </a:r>
            <a:r>
              <a:rPr lang="en-US" sz="2800" dirty="0" err="1" smtClean="0"/>
              <a:t>део</a:t>
            </a:r>
            <a:r>
              <a:rPr lang="en-US" sz="2800" dirty="0" smtClean="0"/>
              <a:t> </a:t>
            </a:r>
            <a:r>
              <a:rPr lang="en-US" sz="2800" dirty="0" err="1" smtClean="0"/>
              <a:t>свакодневних</a:t>
            </a:r>
            <a:r>
              <a:rPr lang="en-US" sz="2800" dirty="0" smtClean="0"/>
              <a:t> </a:t>
            </a:r>
            <a:r>
              <a:rPr lang="en-US" sz="2800" dirty="0" err="1" smtClean="0"/>
              <a:t>активности</a:t>
            </a:r>
            <a:r>
              <a:rPr lang="en-US" sz="2800" dirty="0" smtClean="0"/>
              <a:t> </a:t>
            </a:r>
            <a:r>
              <a:rPr lang="en-US" sz="2800" dirty="0" err="1" smtClean="0"/>
              <a:t>здравствених</a:t>
            </a:r>
            <a:r>
              <a:rPr lang="en-US" sz="2800" dirty="0" smtClean="0"/>
              <a:t> </a:t>
            </a:r>
            <a:r>
              <a:rPr lang="en-US" sz="2800" dirty="0" err="1" smtClean="0"/>
              <a:t>радника</a:t>
            </a:r>
            <a:r>
              <a:rPr lang="en-US" sz="2800" dirty="0" smtClean="0"/>
              <a:t>, </a:t>
            </a:r>
            <a:r>
              <a:rPr lang="en-US" sz="2800" dirty="0" err="1" smtClean="0"/>
              <a:t>здравствених</a:t>
            </a:r>
            <a:r>
              <a:rPr lang="en-US" sz="2800" dirty="0" smtClean="0"/>
              <a:t> </a:t>
            </a:r>
            <a:r>
              <a:rPr lang="en-US" sz="2800" dirty="0" err="1" smtClean="0"/>
              <a:t>сарадника</a:t>
            </a:r>
            <a:r>
              <a:rPr lang="en-US" sz="2800" dirty="0" smtClean="0"/>
              <a:t> и </a:t>
            </a:r>
            <a:r>
              <a:rPr lang="en-US" sz="2800" dirty="0" err="1" smtClean="0"/>
              <a:t>свих</a:t>
            </a:r>
            <a:r>
              <a:rPr lang="en-US" sz="2800" dirty="0" smtClean="0"/>
              <a:t> </a:t>
            </a:r>
            <a:r>
              <a:rPr lang="en-US" sz="2800" dirty="0" err="1" smtClean="0"/>
              <a:t>других</a:t>
            </a:r>
            <a:r>
              <a:rPr lang="en-US" sz="2800" dirty="0" smtClean="0"/>
              <a:t> </a:t>
            </a:r>
            <a:r>
              <a:rPr lang="en-US" sz="2800" dirty="0" err="1" smtClean="0"/>
              <a:t>запослених</a:t>
            </a:r>
            <a:r>
              <a:rPr lang="en-US" sz="2800" dirty="0" smtClean="0"/>
              <a:t> у </a:t>
            </a:r>
            <a:r>
              <a:rPr lang="en-US" sz="2800" dirty="0" err="1" smtClean="0"/>
              <a:t>здравственом</a:t>
            </a:r>
            <a:r>
              <a:rPr lang="en-US" sz="2800" dirty="0" smtClean="0"/>
              <a:t> </a:t>
            </a:r>
            <a:r>
              <a:rPr lang="en-US" sz="2800" dirty="0" err="1" smtClean="0"/>
              <a:t>систему</a:t>
            </a:r>
            <a:r>
              <a:rPr lang="en-US" sz="2800" dirty="0" smtClean="0"/>
              <a:t>.</a:t>
            </a:r>
          </a:p>
          <a:p>
            <a:pPr eaLnBrk="1" hangingPunct="1">
              <a:lnSpc>
                <a:spcPct val="90000"/>
              </a:lnSpc>
            </a:pPr>
            <a:r>
              <a:rPr lang="en-US" sz="2800" dirty="0" err="1" smtClean="0"/>
              <a:t>Стално</a:t>
            </a:r>
            <a:r>
              <a:rPr lang="en-US" sz="2800" dirty="0" smtClean="0"/>
              <a:t> </a:t>
            </a:r>
            <a:r>
              <a:rPr lang="en-US" sz="2800" dirty="0" err="1" smtClean="0"/>
              <a:t>унапређење</a:t>
            </a:r>
            <a:r>
              <a:rPr lang="en-US" sz="2800" dirty="0" smtClean="0"/>
              <a:t> </a:t>
            </a:r>
            <a:r>
              <a:rPr lang="en-US" sz="2800" dirty="0" err="1" smtClean="0"/>
              <a:t>квалитета</a:t>
            </a:r>
            <a:r>
              <a:rPr lang="en-US" sz="2800" dirty="0" smtClean="0"/>
              <a:t> </a:t>
            </a:r>
            <a:r>
              <a:rPr lang="en-US" sz="2800" dirty="0" err="1" smtClean="0"/>
              <a:t>представља</a:t>
            </a:r>
            <a:r>
              <a:rPr lang="en-US" sz="2800" dirty="0" smtClean="0"/>
              <a:t> </a:t>
            </a:r>
            <a:r>
              <a:rPr lang="en-US" sz="2800" dirty="0" err="1" smtClean="0"/>
              <a:t>континуирани</a:t>
            </a:r>
            <a:r>
              <a:rPr lang="en-US" sz="2800" dirty="0" smtClean="0"/>
              <a:t> </a:t>
            </a:r>
            <a:r>
              <a:rPr lang="en-US" sz="2800" dirty="0" err="1" smtClean="0"/>
              <a:t>процес</a:t>
            </a:r>
            <a:r>
              <a:rPr lang="en-US" sz="2800" dirty="0" smtClean="0"/>
              <a:t> </a:t>
            </a:r>
            <a:r>
              <a:rPr lang="en-US" sz="2800" dirty="0" err="1" smtClean="0"/>
              <a:t>чији</a:t>
            </a:r>
            <a:r>
              <a:rPr lang="en-US" sz="2800" dirty="0" smtClean="0"/>
              <a:t> </a:t>
            </a:r>
            <a:r>
              <a:rPr lang="en-US" sz="2800" dirty="0" err="1" smtClean="0"/>
              <a:t>је</a:t>
            </a:r>
            <a:r>
              <a:rPr lang="en-US" sz="2800" dirty="0" smtClean="0"/>
              <a:t> </a:t>
            </a:r>
            <a:r>
              <a:rPr lang="en-US" sz="2800" b="1" u="sng" dirty="0" err="1" smtClean="0"/>
              <a:t>циљ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достизање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вишег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нивоа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ефикасности</a:t>
            </a:r>
            <a:r>
              <a:rPr lang="en-US" sz="2800" u="sng" dirty="0" smtClean="0"/>
              <a:t> и </a:t>
            </a:r>
            <a:r>
              <a:rPr lang="en-US" sz="2800" u="sng" dirty="0" err="1" smtClean="0"/>
              <a:t>успешности</a:t>
            </a:r>
            <a:r>
              <a:rPr lang="en-US" sz="2800" u="sng" dirty="0" smtClean="0"/>
              <a:t> у </a:t>
            </a:r>
            <a:r>
              <a:rPr lang="en-US" sz="2800" u="sng" dirty="0" err="1" smtClean="0"/>
              <a:t>раду</a:t>
            </a:r>
            <a:r>
              <a:rPr lang="en-US" sz="2800" u="sng" dirty="0" smtClean="0"/>
              <a:t>, </a:t>
            </a:r>
            <a:r>
              <a:rPr lang="en-US" sz="2800" u="sng" dirty="0" err="1" smtClean="0"/>
              <a:t>као</a:t>
            </a:r>
            <a:r>
              <a:rPr lang="en-US" sz="2800" u="sng" dirty="0" smtClean="0"/>
              <a:t> и </a:t>
            </a:r>
            <a:r>
              <a:rPr lang="en-US" sz="2800" u="sng" dirty="0" err="1" smtClean="0"/>
              <a:t>веће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задовољство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корисника</a:t>
            </a:r>
            <a:r>
              <a:rPr lang="en-US" sz="2800" u="sng" dirty="0" smtClean="0"/>
              <a:t> и </a:t>
            </a:r>
            <a:r>
              <a:rPr lang="en-US" sz="2800" u="sng" dirty="0" err="1" smtClean="0"/>
              <a:t>давалаца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здравствених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услуга</a:t>
            </a:r>
            <a:r>
              <a:rPr lang="en-US" sz="2800" u="sng" dirty="0" smtClean="0"/>
              <a:t>.</a:t>
            </a:r>
          </a:p>
        </p:txBody>
      </p:sp>
    </p:spTree>
  </p:cSld>
  <p:clrMapOvr>
    <a:masterClrMapping/>
  </p:clrMapOvr>
  <p:transition spd="slow" advTm="30625"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000" b="1" smtClean="0"/>
              <a:t>ДОСАДАШЊА ИСКУСТВА И АКТИВНОСТИ НА СТАЛНОМ УНАПРЕЂЕЊУ КВАЛИТЕТА ЗДРАВСТВЕНЕ ЗАШТИТЕ У РЕПУБЛИЦИ СРБИЈИ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1484313"/>
            <a:ext cx="8229600" cy="4525962"/>
          </a:xfrm>
        </p:spPr>
        <p:txBody>
          <a:bodyPr/>
          <a:lstStyle/>
          <a:p>
            <a:pPr eaLnBrk="1" hangingPunct="1"/>
            <a:r>
              <a:rPr lang="en-US" sz="2800" smtClean="0"/>
              <a:t>У новембру месецу 2004. године, на територији Републике Србије, спроведено је прво национално истраживање задовољства корисника здравственом заштитом (68 000 обрађених упитника у 135 здравствених установа). Сви резултати праћења показатеља квалитета рада презентовани су на првој Националној конференцији о квалитету у јуну 2005. године, а на основу добијених резултата извршено је проглашење најбољих домова здравља и општих болница у Републици Србији</a:t>
            </a:r>
            <a:r>
              <a:rPr lang="es-ES_tradnl" sz="2800" smtClean="0"/>
              <a:t>. </a:t>
            </a:r>
            <a:endParaRPr lang="en-US" sz="2800" smtClean="0"/>
          </a:p>
        </p:txBody>
      </p:sp>
    </p:spTree>
  </p:cSld>
  <p:clrMapOvr>
    <a:masterClrMapping/>
  </p:clrMapOvr>
  <p:transition spd="slow" advTm="36746"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000" b="1" smtClean="0"/>
              <a:t>ДОСАДАШЊА ИСКУСТВА И АКТИВНОСТИ НА СТАЛНОМ УНАПРЕЂЕЊУ КВАЛИТЕТА ЗДРАВСТВЕНЕ ЗАШТИТЕ У РЕПУБЛИЦИ СРБИЈИ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1412875"/>
            <a:ext cx="8569325" cy="4525963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200" smtClean="0"/>
              <a:t>Министарство</a:t>
            </a:r>
            <a:r>
              <a:rPr lang="en-US" sz="2200" dirty="0" smtClean="0"/>
              <a:t> </a:t>
            </a:r>
            <a:r>
              <a:rPr lang="en-US" sz="2200" dirty="0" err="1" smtClean="0"/>
              <a:t>здравља</a:t>
            </a:r>
            <a:r>
              <a:rPr lang="sr-Cyrl-RS" sz="2200" dirty="0" smtClean="0"/>
              <a:t>: </a:t>
            </a:r>
          </a:p>
          <a:p>
            <a:pPr eaLnBrk="1" hangingPunct="1">
              <a:lnSpc>
                <a:spcPct val="80000"/>
              </a:lnSpc>
            </a:pPr>
            <a:endParaRPr lang="sr-Cyrl-RS" sz="2200" dirty="0" smtClean="0"/>
          </a:p>
          <a:p>
            <a:pPr eaLnBrk="1" hangingPunct="1">
              <a:lnSpc>
                <a:spcPct val="80000"/>
              </a:lnSpc>
            </a:pPr>
            <a:r>
              <a:rPr lang="ru-RU" sz="2200" dirty="0" smtClean="0"/>
              <a:t>ПРАВИЛНИК О ПОКАЗАТЕЉИМА КВАЛИТЕТА ЗДРАВСТВЕНЕ ЗАШТИТЕ ("Службени гласник РС", бр. 49/2010)</a:t>
            </a:r>
          </a:p>
          <a:p>
            <a:pPr eaLnBrk="1" hangingPunct="1">
              <a:lnSpc>
                <a:spcPct val="80000"/>
              </a:lnSpc>
            </a:pPr>
            <a:r>
              <a:rPr lang="ru-RU" sz="2200" dirty="0" smtClean="0"/>
              <a:t>ПРАВИЛНИК О ПРОВЕРИ КВАЛИТЕТА СТРУЧНОГ РАДА ЗДРАВСТВЕНИХ УСТАНОВА, ПРИВАТНЕ ПРАКСЕ, ЗДРАВСТВЕНИХ РАДНИКА И ЗДРАВСТВЕНИХ САРАДНИКА ("Сл. гласник РС", бр. 35/2011)</a:t>
            </a:r>
          </a:p>
          <a:p>
            <a:pPr eaLnBrk="1" hangingPunct="1">
              <a:lnSpc>
                <a:spcPct val="80000"/>
              </a:lnSpc>
            </a:pPr>
            <a:endParaRPr lang="sr-Cyrl-RS" sz="2200" dirty="0" smtClean="0"/>
          </a:p>
          <a:p>
            <a:pPr eaLnBrk="1" hangingPunct="1">
              <a:lnSpc>
                <a:spcPct val="80000"/>
              </a:lnSpc>
            </a:pPr>
            <a:r>
              <a:rPr lang="en-US" sz="2200" dirty="0" err="1" smtClean="0"/>
              <a:t>Институт</a:t>
            </a:r>
            <a:r>
              <a:rPr lang="en-US" sz="2200" dirty="0" smtClean="0"/>
              <a:t> </a:t>
            </a:r>
            <a:r>
              <a:rPr lang="en-US" sz="2200" dirty="0" err="1" smtClean="0"/>
              <a:t>за</a:t>
            </a:r>
            <a:r>
              <a:rPr lang="en-US" sz="2200" dirty="0" smtClean="0"/>
              <a:t> </a:t>
            </a:r>
            <a:r>
              <a:rPr lang="en-US" sz="2200" dirty="0" err="1" smtClean="0"/>
              <a:t>јавно</a:t>
            </a:r>
            <a:r>
              <a:rPr lang="en-US" sz="2200" dirty="0" smtClean="0"/>
              <a:t> </a:t>
            </a:r>
            <a:r>
              <a:rPr lang="en-US" sz="2200" dirty="0" err="1" smtClean="0"/>
              <a:t>здравље</a:t>
            </a:r>
            <a:r>
              <a:rPr lang="en-US" sz="2200" dirty="0" smtClean="0"/>
              <a:t> </a:t>
            </a:r>
            <a:r>
              <a:rPr lang="en-US" sz="2200" dirty="0" err="1" smtClean="0"/>
              <a:t>Србије</a:t>
            </a:r>
            <a:r>
              <a:rPr lang="en-US" sz="2200" dirty="0" smtClean="0"/>
              <a:t> "</a:t>
            </a:r>
            <a:r>
              <a:rPr lang="en-US" sz="2200" dirty="0" err="1" smtClean="0"/>
              <a:t>Др</a:t>
            </a:r>
            <a:r>
              <a:rPr lang="en-US" sz="2200" dirty="0" smtClean="0"/>
              <a:t> </a:t>
            </a:r>
            <a:r>
              <a:rPr lang="en-US" sz="2200" dirty="0" err="1" smtClean="0"/>
              <a:t>Милан</a:t>
            </a:r>
            <a:r>
              <a:rPr lang="en-US" sz="2200" dirty="0" smtClean="0"/>
              <a:t> </a:t>
            </a:r>
            <a:r>
              <a:rPr lang="en-US" sz="2200" dirty="0" err="1" smtClean="0"/>
              <a:t>Јовановић-Батут</a:t>
            </a:r>
            <a:r>
              <a:rPr lang="en-US" sz="2200" dirty="0" smtClean="0"/>
              <a:t>" </a:t>
            </a:r>
            <a:r>
              <a:rPr lang="en-US" sz="2200" dirty="0" err="1" smtClean="0"/>
              <a:t>сачинио</a:t>
            </a:r>
            <a:r>
              <a:rPr lang="en-US" sz="2200" dirty="0" smtClean="0"/>
              <a:t> </a:t>
            </a:r>
            <a:r>
              <a:rPr lang="en-US" sz="2200" dirty="0" err="1" smtClean="0"/>
              <a:t>је</a:t>
            </a:r>
            <a:r>
              <a:rPr lang="en-US" sz="2200" dirty="0" smtClean="0"/>
              <a:t> </a:t>
            </a:r>
            <a:r>
              <a:rPr lang="en-US" sz="2200" u="sng" dirty="0" smtClean="0"/>
              <a:t>"</a:t>
            </a:r>
            <a:r>
              <a:rPr lang="en-US" sz="2200" u="sng" dirty="0" err="1" smtClean="0"/>
              <a:t>Методолошко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упутство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за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поступак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извештавања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здравствених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установа</a:t>
            </a:r>
            <a:r>
              <a:rPr lang="en-US" sz="2200" u="sng" dirty="0" smtClean="0"/>
              <a:t> о </a:t>
            </a:r>
            <a:r>
              <a:rPr lang="en-US" sz="2200" u="sng" dirty="0" err="1" smtClean="0"/>
              <a:t>обавезним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показатељима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квалитета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здравствене</a:t>
            </a:r>
            <a:r>
              <a:rPr lang="en-US" sz="2200" u="sng" dirty="0" smtClean="0"/>
              <a:t> </a:t>
            </a:r>
            <a:r>
              <a:rPr lang="en-US" sz="2200" u="sng" dirty="0" err="1" smtClean="0"/>
              <a:t>заштите</a:t>
            </a:r>
            <a:r>
              <a:rPr lang="en-US" sz="2200" u="sng" dirty="0" smtClean="0"/>
              <a:t>". </a:t>
            </a:r>
            <a:endParaRPr lang="en-US" sz="2200" dirty="0" smtClean="0"/>
          </a:p>
        </p:txBody>
      </p:sp>
    </p:spTree>
  </p:cSld>
  <p:clrMapOvr>
    <a:masterClrMapping/>
  </p:clrMapOvr>
  <p:transition spd="slow" advTm="34129"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400" b="1" smtClean="0"/>
              <a:t>ОДГОВОРНОСТ ЗА СПРОВОЂЕЊЕ СТАЛНОГ УНАПРЕЂЕЊА КВАЛИТЕТА ЗДРАВСТВЕНЕ ЗАШТИТЕ И БЕЗБЕДНОСТИ ПАЦИЈЕНАТА 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u="sng" smtClean="0"/>
              <a:t>"Квалитет је посао свих</a:t>
            </a:r>
            <a:r>
              <a:rPr lang="en-US" smtClean="0"/>
              <a:t>" слоган је који се у здравственом систему често користи и којим се наглашава да обавеза сталног унапређења квалитета није само обавеза појединаца, посебних комисија, односно здравствених установа, институција и др., већ треба да буде основа свеукупног пружања здравствене заштите корисницима-пацијентима.</a:t>
            </a:r>
          </a:p>
        </p:txBody>
      </p:sp>
    </p:spTree>
  </p:cSld>
  <p:clrMapOvr>
    <a:masterClrMapping/>
  </p:clrMapOvr>
  <p:transition spd="slow" advTm="29755"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400" b="1" smtClean="0"/>
              <a:t>ОДГОВОРНОСТ ЗА СПРОВОЂЕЊЕ СТАЛНОГ УНАПРЕЂЕЊА КВАЛИТЕТА ЗДРАВСТВЕНЕ ЗАШТИТЕ И БЕЗБЕДНОСТИ ПАЦИЈЕНАТА </a:t>
            </a:r>
            <a:endParaRPr lang="en-US" sz="2400" smtClean="0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2060575"/>
            <a:ext cx="8229600" cy="3413125"/>
          </a:xfrm>
        </p:spPr>
        <p:txBody>
          <a:bodyPr/>
          <a:lstStyle/>
          <a:p>
            <a:pPr eaLnBrk="1" hangingPunct="1"/>
            <a:r>
              <a:rPr lang="en-US" smtClean="0"/>
              <a:t>Ниво доносиоца одлука </a:t>
            </a:r>
          </a:p>
          <a:p>
            <a:pPr eaLnBrk="1" hangingPunct="1"/>
            <a:r>
              <a:rPr lang="en-US" smtClean="0"/>
              <a:t>Ниво корисника услуга</a:t>
            </a:r>
          </a:p>
          <a:p>
            <a:pPr eaLnBrk="1" hangingPunct="1"/>
            <a:r>
              <a:rPr lang="en-US" smtClean="0"/>
              <a:t>Ниво давалаца услуга</a:t>
            </a:r>
          </a:p>
          <a:p>
            <a:pPr eaLnBrk="1" hangingPunct="1"/>
            <a:r>
              <a:rPr lang="en-US" smtClean="0"/>
              <a:t>Удружења</a:t>
            </a:r>
          </a:p>
        </p:txBody>
      </p:sp>
    </p:spTree>
  </p:cSld>
  <p:clrMapOvr>
    <a:masterClrMapping/>
  </p:clrMapOvr>
  <p:transition spd="slow" advTm="16618"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000" b="1" smtClean="0"/>
              <a:t>ОДГОВОРНОСТ ЗА СПРОВОЂЕЊЕ СТАЛНОГ УНАПРЕЂЕЊА КВАЛИТЕТА ЗДРАВСТВЕНЕ ЗАШТИТЕ И БЕЗБЕДНОСТИ ПАЦИЈЕНАТА </a:t>
            </a:r>
            <a:endParaRPr lang="en-US" sz="2000" smtClean="0"/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557338"/>
            <a:ext cx="8229600" cy="5381625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400" smtClean="0"/>
              <a:t>Ниво доносиоца одлука Законом о здравственој заштити прописано је да је  одговорност за креирање политике унапређења  квалитета здравствене заштите у надлежности  Здравственог савета Србије, Министарства здравља и  осталих релевантних чинилаца као што су: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smtClean="0"/>
              <a:t>Етички одбор Србије;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smtClean="0"/>
              <a:t>Републички завод за здравствено осигурање (РЗЗО);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smtClean="0"/>
              <a:t>Институт за јавно здравље Србије "Др Милан Јовановић-Батут“</a:t>
            </a:r>
          </a:p>
          <a:p>
            <a:pPr eaLnBrk="1" hangingPunct="1">
              <a:lnSpc>
                <a:spcPct val="80000"/>
              </a:lnSpc>
            </a:pPr>
            <a:r>
              <a:rPr lang="sr-Cyrl-RS" sz="2400" smtClean="0"/>
              <a:t>...</a:t>
            </a:r>
            <a:endParaRPr lang="es-ES_tradnl" sz="2400" smtClean="0"/>
          </a:p>
        </p:txBody>
      </p:sp>
    </p:spTree>
  </p:cSld>
  <p:clrMapOvr>
    <a:masterClrMapping/>
  </p:clrMapOvr>
  <p:transition spd="slow" advTm="30618"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000" b="1" smtClean="0"/>
              <a:t>ОДГОВОРНОСТ ЗА СПРОВОЂЕЊЕ СТАЛНОГ УНАПРЕЂЕЊА КВАЛИТЕТА ЗДРАВСТВЕНЕ ЗАШТИТЕ И БЕЗБЕДНОСТИ ПАЦИЈЕНАТА </a:t>
            </a:r>
            <a:endParaRPr lang="en-US" sz="2000" smtClean="0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0825" y="1268413"/>
            <a:ext cx="8518525" cy="3413125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sz="2400" b="1" smtClean="0"/>
              <a:t>Ниво корисника услуга</a:t>
            </a:r>
            <a:endParaRPr lang="en-US" sz="2400" smtClean="0"/>
          </a:p>
          <a:p>
            <a:pPr eaLnBrk="1" hangingPunct="1">
              <a:lnSpc>
                <a:spcPct val="80000"/>
              </a:lnSpc>
            </a:pPr>
            <a:r>
              <a:rPr lang="en-US" sz="2400" smtClean="0"/>
              <a:t>Корисници услуга као појединци имају одговорност за стално унапређење квалитета здравствене заштите тако што ће препознати сопствене потребе и што ће учествовати у активностима на унапређењу квалитета, као што су истраживања задовољства корисника-пацијената и познавања њихових права и обавеза.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smtClean="0"/>
              <a:t>Савремени корисник би требало да учествује у планирању и дефинисању здравствене заштите, процени рада здравствене службе, формирању јавног мњења, као и формирању партнерских односа са даваоцима здравствених услуга.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smtClean="0"/>
              <a:t>Учешће корисника у планирању здравствене заштите води ка осећању одговорности и гарантује да ће у здравствену политику бити укључене потребе корисника, а истовремено обезбеђује мању зависност корисника у односу на даваоце здравствених услуга.</a:t>
            </a:r>
            <a:endParaRPr lang="es-ES_tradnl" sz="2400" smtClean="0"/>
          </a:p>
        </p:txBody>
      </p:sp>
    </p:spTree>
  </p:cSld>
  <p:clrMapOvr>
    <a:masterClrMapping/>
  </p:clrMapOvr>
  <p:transition spd="slow" advTm="56881"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260350"/>
            <a:ext cx="8229600" cy="922338"/>
          </a:xfrm>
        </p:spPr>
        <p:txBody>
          <a:bodyPr/>
          <a:lstStyle/>
          <a:p>
            <a:pPr eaLnBrk="1" hangingPunct="1"/>
            <a:r>
              <a:rPr lang="en-US" sz="2000" b="1" smtClean="0"/>
              <a:t>ОДГОВОРНОСТ ЗА СПРОВОЂЕЊЕ СТАЛНОГ УНАПРЕЂЕЊА КВАЛИТЕТА ЗДРАВСТВЕНЕ ЗАШТИТЕ И БЕЗБЕДНОСТИ ПАЦИЈЕНАТА </a:t>
            </a:r>
            <a:endParaRPr lang="en-US" sz="2000" smtClean="0"/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1268413"/>
            <a:ext cx="8229600" cy="5256212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Tx/>
              <a:buNone/>
              <a:defRPr/>
            </a:pPr>
            <a:r>
              <a:rPr lang="sr-Cyrl-RS" sz="2400" b="1" dirty="0" smtClean="0"/>
              <a:t>Ниво давалаца услуга</a:t>
            </a:r>
            <a:endParaRPr lang="sr-Cyrl-RS" sz="2400" dirty="0"/>
          </a:p>
          <a:p>
            <a:pPr marL="0" indent="0" eaLnBrk="1" hangingPunct="1">
              <a:lnSpc>
                <a:spcPct val="80000"/>
              </a:lnSpc>
              <a:buFontTx/>
              <a:buNone/>
              <a:defRPr/>
            </a:pPr>
            <a:r>
              <a:rPr lang="sr-Cyrl-RS" sz="2100" dirty="0" smtClean="0"/>
              <a:t>На овом нивоу веома важну улогу имају здравствени радници и менаџери у здравственим установама који су одговорни за успостављање система и креирање културе сталног унапређења квалитета. Они анализирају сопствене услуге, предлажу и спроводе активности за унапређење квалитета пружених услуга, доносе план за унапређење квалитета стручног рада у здравственој установи, као и план стручног усавршавања здравствених радника и здравствених сарадника, спроводе испитивања задовољства корисника услуга и запослених у установи и на основу добијених резултата предузимају мере, доносе и реализују годишњи програм провере квалитета стручног рада у здравственој установи.</a:t>
            </a:r>
            <a:br>
              <a:rPr lang="sr-Cyrl-RS" sz="2100" dirty="0" smtClean="0"/>
            </a:br>
            <a:r>
              <a:rPr lang="sr-Cyrl-RS" sz="2100" dirty="0" smtClean="0"/>
              <a:t>У здравственим установама стручни органи који учествују у сталном унапређењу квалитета су: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sr-Cyrl-RS" sz="2200" dirty="0" smtClean="0"/>
              <a:t>стручни савет;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sr-Cyrl-RS" sz="2200" dirty="0" smtClean="0"/>
              <a:t>стручни колегијум;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sr-Cyrl-RS" sz="2200" dirty="0" smtClean="0"/>
              <a:t>етички одбор;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sr-Cyrl-RS" sz="2200" dirty="0" smtClean="0"/>
              <a:t>комисија за унапређење квалитета рада.</a:t>
            </a:r>
            <a:endParaRPr lang="es-ES_tradnl" sz="2200" dirty="0" smtClean="0"/>
          </a:p>
        </p:txBody>
      </p:sp>
    </p:spTree>
  </p:cSld>
  <p:clrMapOvr>
    <a:masterClrMapping/>
  </p:clrMapOvr>
  <p:transition spd="slow" advTm="62132"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922337"/>
          </a:xfrm>
        </p:spPr>
        <p:txBody>
          <a:bodyPr/>
          <a:lstStyle/>
          <a:p>
            <a:pPr eaLnBrk="1" hangingPunct="1"/>
            <a:r>
              <a:rPr lang="en-US" sz="3600" smtClean="0"/>
              <a:t>Показатељи квалитета здравствене заштите</a:t>
            </a:r>
            <a:endParaRPr lang="en-US" sz="3600" b="1" u="sng" smtClean="0"/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484313"/>
            <a:ext cx="8229600" cy="4525962"/>
          </a:xfrm>
        </p:spPr>
        <p:txBody>
          <a:bodyPr/>
          <a:lstStyle/>
          <a:p>
            <a:pPr eaLnBrk="1" hangingPunct="1"/>
            <a:r>
              <a:rPr lang="en-US" sz="2400" smtClean="0"/>
              <a:t>Под </a:t>
            </a:r>
            <a:r>
              <a:rPr lang="en-US" sz="2400" b="1" smtClean="0"/>
              <a:t>показатељем квалитета </a:t>
            </a:r>
            <a:r>
              <a:rPr lang="en-US" sz="2400" smtClean="0"/>
              <a:t>подразумева се квантитативан показатељ који се користи за праћење и евалуацију квалитета неге и лечења пацијената, као и подршка активностима здравствене заштите.</a:t>
            </a:r>
          </a:p>
          <a:p>
            <a:pPr eaLnBrk="1" hangingPunct="1"/>
            <a:r>
              <a:rPr lang="en-US" sz="2400" b="1" smtClean="0"/>
              <a:t>Показатељи квалитета </a:t>
            </a:r>
            <a:r>
              <a:rPr lang="en-US" sz="2400" smtClean="0"/>
              <a:t>обухватају и показатеље квалитета рада здравствених установа, као и показатеље квалитета који се односе на рад комисије за унапређење квалитета рада, стицање и обнову знања и вештина запослених, вођење листа чекања, безбедност пацијената, задовољство корисника услугама здравствене службе и задовољство запослених.</a:t>
            </a:r>
            <a:endParaRPr lang="en-US" sz="2400" u="sng" smtClean="0"/>
          </a:p>
        </p:txBody>
      </p:sp>
    </p:spTree>
  </p:cSld>
  <p:clrMapOvr>
    <a:masterClrMapping/>
  </p:clrMapOvr>
  <p:transition spd="slow" advTm="49883"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4213" y="404813"/>
            <a:ext cx="7772400" cy="720725"/>
          </a:xfrm>
        </p:spPr>
        <p:txBody>
          <a:bodyPr/>
          <a:lstStyle/>
          <a:p>
            <a:pPr eaLnBrk="1" hangingPunct="1"/>
            <a:r>
              <a:rPr lang="en-US" sz="3200" smtClean="0"/>
              <a:t>Показатељи квалитета рада здравствених установа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00113" y="1916113"/>
            <a:ext cx="7488237" cy="3817937"/>
          </a:xfrm>
        </p:spPr>
        <p:txBody>
          <a:bodyPr/>
          <a:lstStyle/>
          <a:p>
            <a:pPr algn="l" eaLnBrk="1" hangingPunct="1">
              <a:lnSpc>
                <a:spcPct val="80000"/>
              </a:lnSpc>
              <a:buFontTx/>
              <a:buChar char="•"/>
            </a:pPr>
            <a:r>
              <a:rPr lang="en-US" sz="2800" smtClean="0"/>
              <a:t>Показатељи квалитета рада здравствених установа утврђују се према нивоима здравствене делатности, врстама здравствених установа и медицинским гранама.</a:t>
            </a:r>
          </a:p>
          <a:p>
            <a:pPr algn="l" eaLnBrk="1" hangingPunct="1">
              <a:lnSpc>
                <a:spcPct val="80000"/>
              </a:lnSpc>
              <a:buFontTx/>
              <a:buChar char="•"/>
            </a:pPr>
            <a:r>
              <a:rPr lang="en-US" sz="2800" smtClean="0"/>
              <a:t>Здравствене установе прате показатеље квалитета у зависности од врсте здравствене</a:t>
            </a:r>
            <a:r>
              <a:rPr lang="sr-Cyrl-RS" sz="2800" smtClean="0"/>
              <a:t> </a:t>
            </a:r>
            <a:r>
              <a:rPr lang="en-US" sz="2800" smtClean="0"/>
              <a:t>установе и делатности коју обављају.</a:t>
            </a:r>
          </a:p>
        </p:txBody>
      </p:sp>
    </p:spTree>
  </p:cSld>
  <p:clrMapOvr>
    <a:masterClrMapping/>
  </p:clrMapOvr>
  <p:transition spd="slow" advTm="20121"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188913"/>
            <a:ext cx="8424863" cy="1143000"/>
          </a:xfrm>
        </p:spPr>
        <p:txBody>
          <a:bodyPr/>
          <a:lstStyle/>
          <a:p>
            <a:pPr eaLnBrk="1" hangingPunct="1"/>
            <a:r>
              <a:rPr lang="en-US" sz="2800" b="1" smtClean="0"/>
              <a:t>I ПОКАЗАТЕЉИ КВАЛИТЕТА НА ПРИМАРНОМ НИВОУ ЗДРАВСТВЕНЕ ДЕЛАТНОСТИ</a:t>
            </a: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484313"/>
            <a:ext cx="8229600" cy="4525962"/>
          </a:xfrm>
        </p:spPr>
        <p:txBody>
          <a:bodyPr/>
          <a:lstStyle/>
          <a:p>
            <a:pPr marL="514350" indent="-514350" eaLnBrk="1" hangingPunct="1">
              <a:lnSpc>
                <a:spcPct val="90000"/>
              </a:lnSpc>
              <a:buFontTx/>
              <a:buAutoNum type="arabicPeriod"/>
              <a:defRPr/>
            </a:pPr>
            <a:endParaRPr lang="sr-Cyrl-RS" sz="2800" dirty="0"/>
          </a:p>
          <a:p>
            <a:pPr marL="0" indent="0"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800" dirty="0" smtClean="0"/>
              <a:t>1. Дом здравља, завод за здравствену заштиту студената и завод за здравствену заштиту радника - здравствена делатност коју обављају изабрани лекари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800" dirty="0" smtClean="0"/>
              <a:t/>
            </a:r>
            <a:br>
              <a:rPr lang="sr-Cyrl-RS" sz="2800" dirty="0" smtClean="0"/>
            </a:br>
            <a:r>
              <a:rPr lang="sr-Cyrl-RS" sz="2800" dirty="0" smtClean="0"/>
              <a:t>2. Стоматолошка здравствена заштита - дом здравља, завод за стоматологију, завод за здравствену заштиту студената, завод за здравствену заштиту радника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800" dirty="0" smtClean="0"/>
              <a:t/>
            </a:r>
            <a:br>
              <a:rPr lang="sr-Cyrl-RS" sz="2800" dirty="0" smtClean="0"/>
            </a:br>
            <a:r>
              <a:rPr lang="sr-Cyrl-RS" sz="2800" dirty="0" smtClean="0"/>
              <a:t>3. Патронажна служба дома здравља</a:t>
            </a:r>
          </a:p>
        </p:txBody>
      </p:sp>
    </p:spTree>
  </p:cSld>
  <p:clrMapOvr>
    <a:masterClrMapping/>
  </p:clrMapOvr>
  <p:transition spd="slow" advTm="14879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476250"/>
            <a:ext cx="8229600" cy="4525963"/>
          </a:xfrm>
        </p:spPr>
        <p:txBody>
          <a:bodyPr/>
          <a:lstStyle/>
          <a:p>
            <a:pPr marL="0" indent="0" eaLnBrk="1" hangingPunct="1">
              <a:lnSpc>
                <a:spcPct val="80000"/>
              </a:lnSpc>
              <a:buFontTx/>
              <a:buNone/>
              <a:defRPr/>
            </a:pPr>
            <a:r>
              <a:rPr lang="sr-Cyrl-RS" sz="2400" u="sng" dirty="0" smtClean="0"/>
              <a:t>Квалитет здравствене заштите мора се развијати и </a:t>
            </a:r>
            <a:br>
              <a:rPr lang="sr-Cyrl-RS" sz="2400" u="sng" dirty="0" smtClean="0"/>
            </a:br>
            <a:r>
              <a:rPr lang="sr-Cyrl-RS" sz="2400" u="sng" dirty="0" smtClean="0"/>
              <a:t>унапређивати континуирано имајући у виду следеће:</a:t>
            </a:r>
          </a:p>
          <a:p>
            <a:pPr marL="0" indent="0" eaLnBrk="1" hangingPunct="1">
              <a:lnSpc>
                <a:spcPct val="80000"/>
              </a:lnSpc>
              <a:buFontTx/>
              <a:buNone/>
              <a:defRPr/>
            </a:pPr>
            <a:r>
              <a:rPr lang="sr-Cyrl-RS" sz="2400" dirty="0" smtClean="0"/>
              <a:t>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sr-Cyrl-RS" sz="2400" i="1" dirty="0" smtClean="0"/>
              <a:t>захтеви корисника мењају се и постају све већи</a:t>
            </a:r>
            <a:endParaRPr lang="en-US" sz="2400" i="1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sr-Cyrl-RS" sz="2400" i="1" dirty="0" smtClean="0"/>
              <a:t>доступност модерних информационих технологија омогућава бољу информисаност корисника и доводи до већих очекивања у систему здравствене заштите</a:t>
            </a:r>
            <a:endParaRPr lang="sr-Cyrl-RS" sz="2400" dirty="0"/>
          </a:p>
          <a:p>
            <a:pPr eaLnBrk="1" hangingPunct="1">
              <a:lnSpc>
                <a:spcPct val="80000"/>
              </a:lnSpc>
              <a:defRPr/>
            </a:pPr>
            <a:r>
              <a:rPr lang="sr-Cyrl-RS" sz="2400" i="1" dirty="0"/>
              <a:t>с</a:t>
            </a:r>
            <a:r>
              <a:rPr lang="sr-Cyrl-RS" sz="2400" i="1" dirty="0" smtClean="0"/>
              <a:t>авремени корисник очекује да добије такву здравствену заштиту у којој ће ризик по његово здравље бити минималан, а корист од пружене здравствене заштите максимална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sr-Cyrl-RS" sz="2400" i="1" dirty="0"/>
              <a:t>о</a:t>
            </a:r>
            <a:r>
              <a:rPr lang="sr-Cyrl-RS" sz="2400" i="1" dirty="0" smtClean="0"/>
              <a:t>н се не задовољава само решавањем здравственог проблема, већ захтева и пријатан амбијент, љубазно особље, информисаност о стању свог здравља и медицинским процедурама којима ће бити подвргнут, односно постаје активни учесник у доношењу одлука о свом лечењу</a:t>
            </a:r>
            <a:endParaRPr lang="sr-Cyrl-RS" sz="2400" dirty="0" smtClean="0"/>
          </a:p>
        </p:txBody>
      </p:sp>
    </p:spTree>
  </p:cSld>
  <p:clrMapOvr>
    <a:masterClrMapping/>
  </p:clrMapOvr>
  <p:transition spd="slow" advTm="44626"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88913"/>
            <a:ext cx="8229600" cy="1143000"/>
          </a:xfrm>
        </p:spPr>
        <p:txBody>
          <a:bodyPr/>
          <a:lstStyle/>
          <a:p>
            <a:pPr eaLnBrk="1" hangingPunct="1"/>
            <a:r>
              <a:rPr lang="en-US" sz="2400" b="1" smtClean="0"/>
              <a:t>ПОКАЗАТЕЉИ КВАЛИТЕТА НА ПРИМАРНОМ НИВОУ ЗДРАВСТВЕНЕ ДЕЛАТНОСТИ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628775"/>
            <a:ext cx="8229600" cy="4525963"/>
          </a:xfrm>
        </p:spPr>
        <p:txBody>
          <a:bodyPr/>
          <a:lstStyle/>
          <a:p>
            <a:pPr eaLnBrk="1" hangingPunct="1">
              <a:buFontTx/>
              <a:buNone/>
            </a:pPr>
            <a:r>
              <a:rPr lang="en-US" dirty="0" smtClean="0"/>
              <a:t>4. </a:t>
            </a:r>
            <a:r>
              <a:rPr lang="en-US" dirty="0" err="1" smtClean="0"/>
              <a:t>Здравствена</a:t>
            </a:r>
            <a:r>
              <a:rPr lang="en-US" dirty="0" smtClean="0"/>
              <a:t> </a:t>
            </a:r>
            <a:r>
              <a:rPr lang="en-US" dirty="0" err="1" smtClean="0"/>
              <a:t>заштита</a:t>
            </a:r>
            <a:r>
              <a:rPr lang="en-US" dirty="0" smtClean="0"/>
              <a:t> </a:t>
            </a:r>
            <a:r>
              <a:rPr lang="en-US" dirty="0" err="1" smtClean="0"/>
              <a:t>радника</a:t>
            </a:r>
            <a:r>
              <a:rPr lang="en-US" dirty="0" smtClean="0"/>
              <a:t> - </a:t>
            </a:r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лекаре</a:t>
            </a:r>
            <a:r>
              <a:rPr lang="en-US" dirty="0" smtClean="0"/>
              <a:t> </a:t>
            </a:r>
            <a:r>
              <a:rPr lang="en-US" dirty="0" err="1" smtClean="0"/>
              <a:t>специјалисте</a:t>
            </a:r>
            <a:r>
              <a:rPr lang="en-US" dirty="0" smtClean="0"/>
              <a:t> </a:t>
            </a:r>
            <a:r>
              <a:rPr lang="en-US" dirty="0" err="1" smtClean="0"/>
              <a:t>медицине</a:t>
            </a:r>
            <a:r>
              <a:rPr lang="en-US" dirty="0" smtClean="0"/>
              <a:t> </a:t>
            </a:r>
            <a:r>
              <a:rPr lang="en-US" dirty="0" err="1" smtClean="0"/>
              <a:t>рада</a:t>
            </a:r>
            <a:r>
              <a:rPr lang="en-US" dirty="0" smtClean="0"/>
              <a:t> у </a:t>
            </a:r>
            <a:r>
              <a:rPr lang="en-US" dirty="0" err="1" smtClean="0"/>
              <a:t>дому</a:t>
            </a:r>
            <a:r>
              <a:rPr lang="en-US" dirty="0" smtClean="0"/>
              <a:t> </a:t>
            </a:r>
            <a:r>
              <a:rPr lang="en-US" dirty="0" err="1" smtClean="0"/>
              <a:t>здравља</a:t>
            </a:r>
            <a:r>
              <a:rPr lang="en-US" dirty="0" smtClean="0"/>
              <a:t> и </a:t>
            </a:r>
            <a:r>
              <a:rPr lang="en-US" dirty="0" err="1" smtClean="0"/>
              <a:t>заводу</a:t>
            </a:r>
            <a:r>
              <a:rPr lang="en-US" dirty="0" smtClean="0"/>
              <a:t> </a:t>
            </a:r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здравствену</a:t>
            </a:r>
            <a:r>
              <a:rPr lang="en-US" dirty="0" smtClean="0"/>
              <a:t> </a:t>
            </a:r>
            <a:r>
              <a:rPr lang="en-US" dirty="0" err="1" smtClean="0"/>
              <a:t>заштиту</a:t>
            </a:r>
            <a:r>
              <a:rPr lang="en-US" dirty="0" smtClean="0"/>
              <a:t> </a:t>
            </a:r>
            <a:r>
              <a:rPr lang="en-US" dirty="0" err="1" smtClean="0"/>
              <a:t>радника</a:t>
            </a:r>
            <a:endParaRPr lang="en-US" dirty="0" smtClean="0"/>
          </a:p>
          <a:p>
            <a:pPr eaLnBrk="1" hangingPunct="1">
              <a:buFontTx/>
              <a:buNone/>
            </a:pPr>
            <a:r>
              <a:rPr lang="en-US" dirty="0" smtClean="0"/>
              <a:t>5. </a:t>
            </a:r>
            <a:r>
              <a:rPr lang="en-US" dirty="0" err="1" smtClean="0"/>
              <a:t>Здравствена</a:t>
            </a:r>
            <a:r>
              <a:rPr lang="en-US" dirty="0" smtClean="0"/>
              <a:t> </a:t>
            </a:r>
            <a:r>
              <a:rPr lang="en-US" dirty="0" err="1" smtClean="0"/>
              <a:t>заштита</a:t>
            </a:r>
            <a:r>
              <a:rPr lang="en-US" dirty="0" smtClean="0"/>
              <a:t> </a:t>
            </a:r>
            <a:r>
              <a:rPr lang="en-US" dirty="0" err="1" smtClean="0"/>
              <a:t>старих</a:t>
            </a:r>
            <a:r>
              <a:rPr lang="en-US" dirty="0" smtClean="0"/>
              <a:t> </a:t>
            </a:r>
            <a:r>
              <a:rPr lang="en-US" dirty="0" err="1" smtClean="0"/>
              <a:t>лица</a:t>
            </a:r>
            <a:r>
              <a:rPr lang="en-US" dirty="0" smtClean="0"/>
              <a:t> - </a:t>
            </a:r>
            <a:r>
              <a:rPr lang="en-US" dirty="0" err="1" smtClean="0"/>
              <a:t>завод</a:t>
            </a:r>
            <a:r>
              <a:rPr lang="en-US" dirty="0" smtClean="0"/>
              <a:t> </a:t>
            </a:r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геронтологију</a:t>
            </a:r>
            <a:endParaRPr lang="en-US" dirty="0" smtClean="0"/>
          </a:p>
          <a:p>
            <a:pPr eaLnBrk="1" hangingPunct="1">
              <a:buFontTx/>
              <a:buNone/>
            </a:pPr>
            <a:r>
              <a:rPr lang="en-US" dirty="0" smtClean="0"/>
              <a:t>6. </a:t>
            </a:r>
            <a:r>
              <a:rPr lang="en-US" dirty="0" err="1" smtClean="0"/>
              <a:t>Здравствена</a:t>
            </a:r>
            <a:r>
              <a:rPr lang="en-US" dirty="0" smtClean="0"/>
              <a:t> </a:t>
            </a:r>
            <a:r>
              <a:rPr lang="en-US" dirty="0" err="1" smtClean="0"/>
              <a:t>заштита</a:t>
            </a:r>
            <a:r>
              <a:rPr lang="en-US" dirty="0" smtClean="0"/>
              <a:t> </a:t>
            </a:r>
            <a:r>
              <a:rPr lang="en-US" dirty="0" err="1" smtClean="0"/>
              <a:t>оболелих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туберкулозе</a:t>
            </a:r>
            <a:r>
              <a:rPr lang="en-US" dirty="0" smtClean="0"/>
              <a:t> и </a:t>
            </a:r>
            <a:r>
              <a:rPr lang="en-US" dirty="0" err="1" smtClean="0"/>
              <a:t>других</a:t>
            </a:r>
            <a:r>
              <a:rPr lang="en-US" dirty="0" smtClean="0"/>
              <a:t> </a:t>
            </a:r>
            <a:r>
              <a:rPr lang="en-US" dirty="0" err="1" smtClean="0"/>
              <a:t>плућних</a:t>
            </a:r>
            <a:r>
              <a:rPr lang="en-US" dirty="0" smtClean="0"/>
              <a:t> </a:t>
            </a:r>
            <a:r>
              <a:rPr lang="en-US" dirty="0" err="1" smtClean="0"/>
              <a:t>болести</a:t>
            </a:r>
            <a:r>
              <a:rPr lang="en-US" dirty="0" smtClean="0"/>
              <a:t> - </a:t>
            </a:r>
            <a:r>
              <a:rPr lang="en-US" dirty="0" err="1" smtClean="0"/>
              <a:t>завод</a:t>
            </a:r>
            <a:r>
              <a:rPr lang="en-US" dirty="0" smtClean="0"/>
              <a:t> </a:t>
            </a:r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плућне</a:t>
            </a:r>
            <a:r>
              <a:rPr lang="en-US" dirty="0" smtClean="0"/>
              <a:t> </a:t>
            </a:r>
            <a:r>
              <a:rPr lang="en-US" dirty="0" err="1" smtClean="0"/>
              <a:t>болести</a:t>
            </a:r>
            <a:r>
              <a:rPr lang="en-US" dirty="0" smtClean="0"/>
              <a:t> и </a:t>
            </a:r>
            <a:r>
              <a:rPr lang="en-US" dirty="0" err="1" smtClean="0"/>
              <a:t>туберкулозу</a:t>
            </a:r>
            <a:endParaRPr lang="en-US" dirty="0" smtClean="0"/>
          </a:p>
        </p:txBody>
      </p:sp>
    </p:spTree>
  </p:cSld>
  <p:clrMapOvr>
    <a:masterClrMapping/>
  </p:clrMapOvr>
  <p:transition spd="slow" advTm="8746"/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88913"/>
            <a:ext cx="8229600" cy="1143000"/>
          </a:xfrm>
        </p:spPr>
        <p:txBody>
          <a:bodyPr/>
          <a:lstStyle/>
          <a:p>
            <a:pPr eaLnBrk="1" hangingPunct="1"/>
            <a:r>
              <a:rPr lang="en-US" sz="2400" b="1" smtClean="0"/>
              <a:t>ПОКАЗАТЕЉИ КВАЛИТЕТА НА ПРИМАРНОМ НИВОУ ЗДРАВСТВЕНЕ ДЕЛАТНОСТИ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Tx/>
              <a:buNone/>
            </a:pPr>
            <a:r>
              <a:rPr lang="en-US" smtClean="0"/>
              <a:t>7. Здравствена заштита оболелих од полно преносивих инфекција и болести коже - завод за кожно-венеричне болести</a:t>
            </a:r>
          </a:p>
          <a:p>
            <a:pPr eaLnBrk="1" hangingPunct="1">
              <a:buFontTx/>
              <a:buNone/>
            </a:pPr>
            <a:r>
              <a:rPr lang="en-US" smtClean="0"/>
              <a:t>8. Хитна медицинска помоћ - служба за хитну медицинску помоћ при дому здравља и завод за хитну медицинску помоћ</a:t>
            </a:r>
          </a:p>
          <a:p>
            <a:pPr eaLnBrk="1" hangingPunct="1">
              <a:buFontTx/>
              <a:buNone/>
            </a:pPr>
            <a:r>
              <a:rPr lang="en-US" smtClean="0"/>
              <a:t>9. Фармацеутска здравствена делатност - апотека</a:t>
            </a:r>
          </a:p>
        </p:txBody>
      </p:sp>
    </p:spTree>
  </p:cSld>
  <p:clrMapOvr>
    <a:masterClrMapping/>
  </p:clrMapOvr>
  <p:transition spd="slow" advTm="7874"/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b="1" dirty="0" err="1" smtClean="0"/>
              <a:t>Показатељи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квалитета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који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се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прате</a:t>
            </a:r>
            <a:r>
              <a:rPr lang="en-US" sz="2400" b="1" dirty="0" smtClean="0"/>
              <a:t> у </a:t>
            </a:r>
            <a:r>
              <a:rPr lang="en-US" sz="2400" b="1" dirty="0" err="1" smtClean="0"/>
              <a:t>области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здравствене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делатности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коју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обављају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изабрани</a:t>
            </a:r>
            <a:r>
              <a:rPr lang="en-US" sz="2400" b="1" dirty="0" smtClean="0"/>
              <a:t/>
            </a:r>
            <a:br>
              <a:rPr lang="en-US" sz="2400" b="1" dirty="0" smtClean="0"/>
            </a:br>
            <a:r>
              <a:rPr lang="en-US" sz="2400" b="1" dirty="0" err="1" smtClean="0"/>
              <a:t>лекари</a:t>
            </a:r>
            <a:r>
              <a:rPr lang="en-US" sz="2400" b="1" dirty="0" smtClean="0"/>
              <a:t> у </a:t>
            </a:r>
            <a:r>
              <a:rPr lang="en-US" sz="2400" b="1" dirty="0" err="1" smtClean="0"/>
              <a:t>служби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за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здравствену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заштиту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одраслог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становништва</a:t>
            </a:r>
            <a:endParaRPr lang="en-US" sz="2400" b="1" dirty="0" smtClean="0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457200" indent="-457200" eaLnBrk="1" hangingPunct="1">
              <a:lnSpc>
                <a:spcPct val="80000"/>
              </a:lnSpc>
              <a:buFontTx/>
              <a:buAutoNum type="arabicPeriod"/>
            </a:pPr>
            <a:r>
              <a:rPr lang="en-US" sz="2000" smtClean="0"/>
              <a:t>Проценат регистрованих корисника који су из било ког разлога посетили свог изабраног лекара (израчунава се као број регистрованих корисника који су из било ког разлога посетили свог изабраног лекара у претходној години подељен са укупним бројем регистрованих</a:t>
            </a:r>
            <a:br>
              <a:rPr lang="en-US" sz="2000" smtClean="0"/>
            </a:br>
            <a:r>
              <a:rPr lang="en-US" sz="2000" smtClean="0"/>
              <a:t>корисника и помножен са 100);</a:t>
            </a:r>
          </a:p>
          <a:p>
            <a:pPr marL="457200" indent="-457200" eaLnBrk="1" hangingPunct="1">
              <a:lnSpc>
                <a:spcPct val="80000"/>
              </a:lnSpc>
              <a:buFontTx/>
              <a:buAutoNum type="arabicPeriod"/>
            </a:pPr>
            <a:r>
              <a:rPr lang="en-US" sz="2000" smtClean="0"/>
              <a:t>Однос првих и поновних прегледа ради лечења код изабраног лекара (израчунава се као збир укупног броја поновних прегледа ради лечења и укупног броја посебних прегледа ради допунске дијагностике и даљег лечења подељен са укупним бројем првих прегледа ради лечења);</a:t>
            </a:r>
          </a:p>
          <a:p>
            <a:pPr marL="457200" indent="-457200" eaLnBrk="1" hangingPunct="1">
              <a:lnSpc>
                <a:spcPct val="80000"/>
              </a:lnSpc>
              <a:buFontTx/>
              <a:buAutoNum type="arabicPeriod"/>
            </a:pPr>
            <a:r>
              <a:rPr lang="en-US" sz="2000" smtClean="0"/>
              <a:t>Однос броја упута издатих за специјалистичко-консултативни преглед и укупног броја посета код лекара (израчунава се као укупан број упута за специјалистичко-консултативне прегледе подељен са укупним бројем прегледа и посета изабраног лекара и помножен са 100);</a:t>
            </a:r>
          </a:p>
        </p:txBody>
      </p:sp>
    </p:spTree>
  </p:cSld>
  <p:clrMapOvr>
    <a:masterClrMapping/>
  </p:clrMapOvr>
  <p:transition spd="slow" advTm="65630"/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188913"/>
            <a:ext cx="8229600" cy="1143000"/>
          </a:xfrm>
        </p:spPr>
        <p:txBody>
          <a:bodyPr/>
          <a:lstStyle/>
          <a:p>
            <a:pPr eaLnBrk="1" hangingPunct="1"/>
            <a:r>
              <a:rPr lang="en-US" sz="2200" b="1" smtClean="0"/>
              <a:t>Показатељи квалитета који се прате у области здрав.</a:t>
            </a:r>
            <a:br>
              <a:rPr lang="en-US" sz="2200" b="1" smtClean="0"/>
            </a:br>
            <a:r>
              <a:rPr lang="en-US" sz="2200" b="1" smtClean="0"/>
              <a:t>делатности коју обавља изабрани лекар - доктор медицине спец.педијатрије у служби за здрав. заштиту деце и омладине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484313"/>
            <a:ext cx="8229600" cy="4525962"/>
          </a:xfrm>
        </p:spPr>
        <p:txBody>
          <a:bodyPr/>
          <a:lstStyle/>
          <a:p>
            <a:pPr marL="0" indent="0" eaLnBrk="1" hangingPunct="1">
              <a:lnSpc>
                <a:spcPct val="80000"/>
              </a:lnSpc>
              <a:buFontTx/>
              <a:buNone/>
            </a:pPr>
            <a:r>
              <a:rPr lang="en-US" sz="2200" smtClean="0"/>
              <a:t>1. Проценат регистрованих корисника који су из било ког разлога  посетили свог изабраног педијатра (израчунава се као број  регистрованих корисника који су из било ког разлога посетили свог изабраног педијатра у претходној години подељен са укупним бројем регистрованих корисника и помножен са 100);</a:t>
            </a:r>
          </a:p>
          <a:p>
            <a:pPr marL="0" indent="0" eaLnBrk="1" hangingPunct="1">
              <a:lnSpc>
                <a:spcPct val="80000"/>
              </a:lnSpc>
              <a:buFontTx/>
              <a:buNone/>
            </a:pPr>
            <a:r>
              <a:rPr lang="en-US" sz="2200" smtClean="0"/>
              <a:t/>
            </a:r>
            <a:br>
              <a:rPr lang="en-US" sz="2200" smtClean="0"/>
            </a:br>
            <a:r>
              <a:rPr lang="en-US" sz="2200" smtClean="0"/>
              <a:t>2. Однос првих и поновних прегледа ради лечења код</a:t>
            </a:r>
            <a:br>
              <a:rPr lang="en-US" sz="2200" smtClean="0"/>
            </a:br>
            <a:r>
              <a:rPr lang="en-US" sz="2200" smtClean="0"/>
              <a:t>изабраног педијатра (израчунава се као збир укупног броја </a:t>
            </a:r>
            <a:br>
              <a:rPr lang="en-US" sz="2200" smtClean="0"/>
            </a:br>
            <a:r>
              <a:rPr lang="en-US" sz="2200" smtClean="0"/>
              <a:t>поновних прегледа ради лечења и укупног броја посебних</a:t>
            </a:r>
            <a:br>
              <a:rPr lang="en-US" sz="2200" smtClean="0"/>
            </a:br>
            <a:r>
              <a:rPr lang="en-US" sz="2200" smtClean="0"/>
              <a:t>прегледа ради допунске дијагностике и даљег лечења </a:t>
            </a:r>
            <a:br>
              <a:rPr lang="en-US" sz="2200" smtClean="0"/>
            </a:br>
            <a:r>
              <a:rPr lang="en-US" sz="2200" smtClean="0"/>
              <a:t>подељен са укупним бројем првих прегледа ради лечења);</a:t>
            </a:r>
          </a:p>
          <a:p>
            <a:pPr marL="0" indent="0" eaLnBrk="1" hangingPunct="1">
              <a:lnSpc>
                <a:spcPct val="80000"/>
              </a:lnSpc>
              <a:buFontTx/>
              <a:buNone/>
            </a:pPr>
            <a:r>
              <a:rPr lang="en-US" sz="2200" smtClean="0"/>
              <a:t/>
            </a:r>
            <a:br>
              <a:rPr lang="en-US" sz="2200" smtClean="0"/>
            </a:br>
            <a:r>
              <a:rPr lang="en-US" sz="2200" smtClean="0"/>
              <a:t>3. Однос броја упута издатих за специјалистичко-консултативнипреглед и укупног броја посета код педијатра (израчунава се као укупан број упута заспецијалистичко консултативне прегледе подељен са укупним бројем прегледа и посета  изабраног педијатра и помножен са 100);</a:t>
            </a:r>
          </a:p>
        </p:txBody>
      </p:sp>
    </p:spTree>
  </p:cSld>
  <p:clrMapOvr>
    <a:masterClrMapping/>
  </p:clrMapOvr>
  <p:transition spd="slow" advTm="42882"/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203200"/>
            <a:ext cx="8229600" cy="993775"/>
          </a:xfrm>
        </p:spPr>
        <p:txBody>
          <a:bodyPr/>
          <a:lstStyle/>
          <a:p>
            <a:pPr eaLnBrk="1" hangingPunct="1"/>
            <a:r>
              <a:rPr lang="en-US" sz="2400" b="1" dirty="0" err="1" smtClean="0"/>
              <a:t>Показатељи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квалитета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који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се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прате</a:t>
            </a:r>
            <a:r>
              <a:rPr lang="en-US" sz="2400" b="1" dirty="0" smtClean="0"/>
              <a:t> у </a:t>
            </a:r>
            <a:r>
              <a:rPr lang="en-US" sz="2400" b="1" dirty="0" err="1" smtClean="0"/>
              <a:t>области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здрав</a:t>
            </a:r>
            <a:r>
              <a:rPr lang="en-US" sz="2400" b="1" dirty="0" smtClean="0"/>
              <a:t>. </a:t>
            </a:r>
            <a:r>
              <a:rPr lang="en-US" sz="2400" b="1" dirty="0" err="1" smtClean="0"/>
              <a:t>делатности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коју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обавља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изабрани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лекар</a:t>
            </a:r>
            <a:r>
              <a:rPr lang="en-US" sz="2400" b="1" dirty="0" smtClean="0"/>
              <a:t> - </a:t>
            </a:r>
            <a:r>
              <a:rPr lang="en-US" sz="2400" b="1" dirty="0" err="1" smtClean="0"/>
              <a:t>доктор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медицине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специјалиста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гинекологије</a:t>
            </a:r>
            <a:r>
              <a:rPr lang="en-US" sz="2400" b="1" dirty="0" smtClean="0"/>
              <a:t> у </a:t>
            </a:r>
            <a:r>
              <a:rPr lang="en-US" sz="2400" b="1" dirty="0" err="1" smtClean="0"/>
              <a:t>служби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за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здрав</a:t>
            </a:r>
            <a:r>
              <a:rPr lang="en-US" sz="2400" b="1" dirty="0" smtClean="0"/>
              <a:t>. </a:t>
            </a:r>
            <a:r>
              <a:rPr lang="en-US" sz="2400" b="1" dirty="0" err="1" smtClean="0"/>
              <a:t>заштиту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жена</a:t>
            </a:r>
            <a:endParaRPr lang="en-US" sz="2400" b="1" dirty="0" smtClean="0"/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1412875"/>
            <a:ext cx="8374063" cy="4525963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sz="2200" smtClean="0"/>
              <a:t>1, 2, 3, 4,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sz="2200" smtClean="0"/>
              <a:t> </a:t>
            </a:r>
            <a:br>
              <a:rPr lang="en-US" sz="2200" smtClean="0"/>
            </a:br>
            <a:r>
              <a:rPr lang="en-US" sz="2200" smtClean="0"/>
              <a:t>5) Проценат корисница од 25-69 год. старости обухваћених </a:t>
            </a:r>
            <a:br>
              <a:rPr lang="en-US" sz="2200" smtClean="0"/>
            </a:br>
            <a:r>
              <a:rPr lang="en-US" sz="2200" smtClean="0"/>
              <a:t>циљаним прегледом ради раног откривање рака грлића </a:t>
            </a:r>
            <a:br>
              <a:rPr lang="en-US" sz="2200" smtClean="0"/>
            </a:br>
            <a:r>
              <a:rPr lang="en-US" sz="2200" smtClean="0"/>
              <a:t>материце (број регистрованих корисница од 25 до 69 год. </a:t>
            </a:r>
            <a:br>
              <a:rPr lang="en-US" sz="2200" smtClean="0"/>
            </a:br>
            <a:r>
              <a:rPr lang="en-US" sz="2200" smtClean="0"/>
              <a:t>старости код којих је у претходној години обављен циљани </a:t>
            </a:r>
            <a:br>
              <a:rPr lang="en-US" sz="2200" smtClean="0"/>
            </a:br>
            <a:r>
              <a:rPr lang="en-US" sz="2200" smtClean="0"/>
              <a:t>преглед ради раног откривање рака грлића материце, </a:t>
            </a:r>
            <a:br>
              <a:rPr lang="en-US" sz="2200" smtClean="0"/>
            </a:br>
            <a:r>
              <a:rPr lang="en-US" sz="2200" smtClean="0"/>
              <a:t>подељен са укупним бројем регистрованих корисница ове </a:t>
            </a:r>
            <a:br>
              <a:rPr lang="en-US" sz="2200" smtClean="0"/>
            </a:br>
            <a:r>
              <a:rPr lang="en-US" sz="2200" smtClean="0"/>
              <a:t>старости и помножен са 100);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sz="2200" smtClean="0"/>
              <a:t/>
            </a:r>
            <a:br>
              <a:rPr lang="en-US" sz="2200" smtClean="0"/>
            </a:br>
            <a:r>
              <a:rPr lang="en-US" sz="2200" smtClean="0"/>
              <a:t>6) Проценат корисница од 45 до 69 год. старости које су </a:t>
            </a:r>
            <a:br>
              <a:rPr lang="en-US" sz="2200" smtClean="0"/>
            </a:br>
            <a:r>
              <a:rPr lang="en-US" sz="2200" smtClean="0"/>
              <a:t>упућене на мамографију од било ког изабраног гинеколога </a:t>
            </a:r>
            <a:br>
              <a:rPr lang="en-US" sz="2200" smtClean="0"/>
            </a:br>
            <a:r>
              <a:rPr lang="en-US" sz="2200" smtClean="0"/>
              <a:t>у последњих 12 месеци (број регистрованих корисница од 45 до 69 год. које су у претходној години упућене на </a:t>
            </a:r>
            <a:br>
              <a:rPr lang="en-US" sz="2200" smtClean="0"/>
            </a:br>
            <a:r>
              <a:rPr lang="en-US" sz="2200" smtClean="0"/>
              <a:t>мамографију од стране изабраног гинеколога подељен </a:t>
            </a:r>
            <a:br>
              <a:rPr lang="en-US" sz="2200" smtClean="0"/>
            </a:br>
            <a:r>
              <a:rPr lang="en-US" sz="2200" smtClean="0"/>
              <a:t>са ук. бројем регистрованих корисница ове старости x 100).</a:t>
            </a:r>
          </a:p>
        </p:txBody>
      </p:sp>
    </p:spTree>
  </p:cSld>
  <p:clrMapOvr>
    <a:masterClrMapping/>
  </p:clrMapOvr>
  <p:transition spd="slow" advTm="37630"/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188913"/>
            <a:ext cx="8229600" cy="647700"/>
          </a:xfrm>
        </p:spPr>
        <p:txBody>
          <a:bodyPr/>
          <a:lstStyle/>
          <a:p>
            <a:pPr eaLnBrk="1" hangingPunct="1"/>
            <a:r>
              <a:rPr lang="en-US" sz="2400" b="1" dirty="0" err="1" smtClean="0"/>
              <a:t>Показатељи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квалитета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који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се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прате</a:t>
            </a:r>
            <a:r>
              <a:rPr lang="en-US" sz="2400" b="1" dirty="0" smtClean="0"/>
              <a:t> у </a:t>
            </a:r>
            <a:r>
              <a:rPr lang="en-US" sz="2400" b="1" dirty="0" err="1" smtClean="0"/>
              <a:t>стоматолошкој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здравственој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заштити</a:t>
            </a:r>
            <a:endParaRPr lang="en-US" sz="2400" b="1" dirty="0" smtClean="0"/>
          </a:p>
        </p:txBody>
      </p:sp>
      <p:sp>
        <p:nvSpPr>
          <p:cNvPr id="48131" name="Rectangle 4"/>
          <p:cNvSpPr>
            <a:spLocks noChangeArrowheads="1"/>
          </p:cNvSpPr>
          <p:nvPr/>
        </p:nvSpPr>
        <p:spPr bwMode="auto">
          <a:xfrm>
            <a:off x="250825" y="1125538"/>
            <a:ext cx="8569325" cy="5256212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/>
          <a:lstStyle/>
          <a:p>
            <a:pPr marL="342900" indent="-342900" eaLnBrk="1" hangingPunct="1">
              <a:lnSpc>
                <a:spcPct val="80000"/>
              </a:lnSpc>
              <a:spcBef>
                <a:spcPct val="20000"/>
              </a:spcBef>
              <a:buFontTx/>
              <a:buAutoNum type="arabicParenR"/>
              <a:defRPr/>
            </a:pPr>
            <a:r>
              <a:rPr lang="sr-Cyrl-RS" sz="2100" dirty="0">
                <a:latin typeface="Arial" charset="0"/>
                <a:cs typeface="Arial" charset="0"/>
              </a:rPr>
              <a:t>Проценат деце у 7. год. живота обухваћених локалном </a:t>
            </a:r>
            <a:br>
              <a:rPr lang="sr-Cyrl-RS" sz="2100" dirty="0">
                <a:latin typeface="Arial" charset="0"/>
                <a:cs typeface="Arial" charset="0"/>
              </a:rPr>
            </a:br>
            <a:r>
              <a:rPr lang="sr-Cyrl-RS" sz="2100" dirty="0">
                <a:latin typeface="Arial" charset="0"/>
                <a:cs typeface="Arial" charset="0"/>
              </a:rPr>
              <a:t>апликацијом концентрованих флуорида (укупан број деце првог  разреда основне школе која су имала макар једну серијску локалну апликацију концентрованих флуорида подељен са бројем прегледане  деце истог узраста и помножен са 100);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  <a:defRPr/>
            </a:pPr>
            <a:r>
              <a:rPr lang="sr-Cyrl-RS" sz="2100" dirty="0">
                <a:latin typeface="Arial" charset="0"/>
                <a:cs typeface="Arial" charset="0"/>
              </a:rPr>
              <a:t/>
            </a:r>
            <a:br>
              <a:rPr lang="sr-Cyrl-RS" sz="2100" dirty="0">
                <a:latin typeface="Arial" charset="0"/>
                <a:cs typeface="Arial" charset="0"/>
              </a:rPr>
            </a:br>
            <a:r>
              <a:rPr lang="sr-Cyrl-RS" sz="2100" dirty="0">
                <a:latin typeface="Arial" charset="0"/>
                <a:cs typeface="Arial" charset="0"/>
              </a:rPr>
              <a:t>2) Проценат деце у 12.год живота обухваћених локалном </a:t>
            </a:r>
            <a:br>
              <a:rPr lang="sr-Cyrl-RS" sz="2100" dirty="0">
                <a:latin typeface="Arial" charset="0"/>
                <a:cs typeface="Arial" charset="0"/>
              </a:rPr>
            </a:br>
            <a:r>
              <a:rPr lang="sr-Cyrl-RS" sz="2100" dirty="0">
                <a:latin typeface="Arial" charset="0"/>
                <a:cs typeface="Arial" charset="0"/>
              </a:rPr>
              <a:t>апликацијом концентрованих флуорида (укупан број деце петог  разреда основне школе која су имала макар једну серијску локалну  апликацију концентрованих флуорида подељен са бројем прегледане  деце истог узраста и помножен са 100);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  <a:defRPr/>
            </a:pPr>
            <a:r>
              <a:rPr lang="sr-Cyrl-RS" sz="2100" dirty="0">
                <a:latin typeface="Arial" charset="0"/>
                <a:cs typeface="Arial" charset="0"/>
              </a:rPr>
              <a:t/>
            </a:r>
            <a:br>
              <a:rPr lang="sr-Cyrl-RS" sz="2100" dirty="0">
                <a:latin typeface="Arial" charset="0"/>
                <a:cs typeface="Arial" charset="0"/>
              </a:rPr>
            </a:br>
            <a:r>
              <a:rPr lang="sr-Cyrl-RS" sz="2100" dirty="0">
                <a:latin typeface="Arial" charset="0"/>
                <a:cs typeface="Arial" charset="0"/>
              </a:rPr>
              <a:t>3) Проценат деце у 7. год. живота са свим здравим зубима </a:t>
            </a:r>
            <a:br>
              <a:rPr lang="sr-Cyrl-RS" sz="2100" dirty="0">
                <a:latin typeface="Arial" charset="0"/>
                <a:cs typeface="Arial" charset="0"/>
              </a:rPr>
            </a:br>
            <a:r>
              <a:rPr lang="sr-Cyrl-RS" sz="2100" dirty="0">
                <a:latin typeface="Arial" charset="0"/>
                <a:cs typeface="Arial" charset="0"/>
              </a:rPr>
              <a:t>(укупан број деце са свим здравим зубима млечне и сталне </a:t>
            </a:r>
            <a:br>
              <a:rPr lang="sr-Cyrl-RS" sz="2100" dirty="0">
                <a:latin typeface="Arial" charset="0"/>
                <a:cs typeface="Arial" charset="0"/>
              </a:rPr>
            </a:br>
            <a:r>
              <a:rPr lang="sr-Cyrl-RS" sz="2100" dirty="0">
                <a:latin typeface="Arial" charset="0"/>
                <a:cs typeface="Arial" charset="0"/>
              </a:rPr>
              <a:t>дентиције у 7.год. живота, подељен са укупним бројем прегледане деце истог узраста и помножен са 100);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  <a:defRPr/>
            </a:pPr>
            <a:r>
              <a:rPr lang="sr-Cyrl-RS" sz="2100" dirty="0">
                <a:latin typeface="Arial" charset="0"/>
                <a:cs typeface="Arial" charset="0"/>
              </a:rPr>
              <a:t/>
            </a:r>
            <a:br>
              <a:rPr lang="sr-Cyrl-RS" sz="2100" dirty="0">
                <a:latin typeface="Arial" charset="0"/>
                <a:cs typeface="Arial" charset="0"/>
              </a:rPr>
            </a:br>
            <a:r>
              <a:rPr lang="sr-Cyrl-RS" sz="2100" dirty="0">
                <a:latin typeface="Arial" charset="0"/>
                <a:cs typeface="Arial" charset="0"/>
              </a:rPr>
              <a:t>4) КЕП код деце у 12. год. живота (укупан број кариозних, екстрахираних и  пломбираних сталних зуба прегледане деце у 12.год. живота подељен са укупним бројем прегледане деце истог узраста);</a:t>
            </a:r>
          </a:p>
        </p:txBody>
      </p:sp>
    </p:spTree>
  </p:cSld>
  <p:clrMapOvr>
    <a:masterClrMapping/>
  </p:clrMapOvr>
  <p:transition spd="slow" advTm="28872"/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pPr eaLnBrk="1" hangingPunct="1"/>
            <a:r>
              <a:rPr lang="en-US" sz="2000" b="1" dirty="0" smtClean="0"/>
              <a:t>II </a:t>
            </a:r>
            <a:r>
              <a:rPr lang="en-US" sz="2000" b="1" dirty="0"/>
              <a:t>ПОКАЗАТЕЉИ КВАЛИТЕТА У </a:t>
            </a:r>
            <a:r>
              <a:rPr lang="en-US" sz="2000" b="1" dirty="0" smtClean="0"/>
              <a:t>СПЕЦИЈАЛИСТИЧКО-КОНСУЛТАТИВН</a:t>
            </a:r>
            <a:r>
              <a:rPr lang="sr-Cyrl-RS" sz="2000" b="1" dirty="0" smtClean="0"/>
              <a:t>ОЈ</a:t>
            </a:r>
            <a:r>
              <a:rPr lang="en-US" sz="2000" b="1" dirty="0" smtClean="0"/>
              <a:t> СЛУЖБ</a:t>
            </a:r>
            <a:r>
              <a:rPr lang="sr-Cyrl-RS" sz="2000" b="1" dirty="0" smtClean="0"/>
              <a:t>И</a:t>
            </a:r>
            <a:endParaRPr lang="en-US" sz="2000" b="1" dirty="0" smtClean="0"/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1052513"/>
            <a:ext cx="8424862" cy="4525962"/>
          </a:xfrm>
        </p:spPr>
        <p:txBody>
          <a:bodyPr/>
          <a:lstStyle/>
          <a:p>
            <a:pPr marL="457200" indent="-457200">
              <a:buFontTx/>
              <a:buAutoNum type="arabicPeriod"/>
            </a:pPr>
            <a:r>
              <a:rPr lang="en-US" sz="2100" dirty="0" err="1" smtClean="0"/>
              <a:t>Просечна</a:t>
            </a:r>
            <a:r>
              <a:rPr lang="en-US" sz="2100" dirty="0" smtClean="0"/>
              <a:t> </a:t>
            </a:r>
            <a:r>
              <a:rPr lang="en-US" sz="2100" dirty="0" err="1" smtClean="0"/>
              <a:t>дужина</a:t>
            </a:r>
            <a:r>
              <a:rPr lang="en-US" sz="2100" dirty="0" smtClean="0"/>
              <a:t> </a:t>
            </a:r>
            <a:r>
              <a:rPr lang="en-US" sz="2100" dirty="0" err="1" smtClean="0"/>
              <a:t>чекања</a:t>
            </a:r>
            <a:r>
              <a:rPr lang="en-US" sz="2100" dirty="0" smtClean="0"/>
              <a:t> </a:t>
            </a:r>
            <a:r>
              <a:rPr lang="en-US" sz="2100" dirty="0" err="1" smtClean="0"/>
              <a:t>на</a:t>
            </a:r>
            <a:r>
              <a:rPr lang="en-US" sz="2100" dirty="0" smtClean="0"/>
              <a:t> </a:t>
            </a:r>
            <a:r>
              <a:rPr lang="en-US" sz="2100" dirty="0" err="1" smtClean="0"/>
              <a:t>заказани</a:t>
            </a:r>
            <a:r>
              <a:rPr lang="en-US" sz="2100" dirty="0" smtClean="0"/>
              <a:t> </a:t>
            </a:r>
            <a:r>
              <a:rPr lang="en-US" sz="2100" dirty="0" err="1" smtClean="0"/>
              <a:t>први</a:t>
            </a:r>
            <a:r>
              <a:rPr lang="en-US" sz="2100" dirty="0" smtClean="0"/>
              <a:t> </a:t>
            </a:r>
            <a:r>
              <a:rPr lang="en-US" sz="2100" dirty="0" err="1" smtClean="0"/>
              <a:t>преглед</a:t>
            </a:r>
            <a:r>
              <a:rPr lang="en-US" sz="2100" dirty="0" smtClean="0"/>
              <a:t> </a:t>
            </a:r>
            <a:br>
              <a:rPr lang="en-US" sz="2100" dirty="0" smtClean="0"/>
            </a:br>
            <a:r>
              <a:rPr lang="en-US" sz="2100" dirty="0" smtClean="0"/>
              <a:t>(</a:t>
            </a:r>
            <a:r>
              <a:rPr lang="en-US" sz="2100" dirty="0" err="1" smtClean="0"/>
              <a:t>израчунава</a:t>
            </a:r>
            <a:r>
              <a:rPr lang="en-US" sz="2100" dirty="0" smtClean="0"/>
              <a:t> </a:t>
            </a:r>
            <a:r>
              <a:rPr lang="en-US" sz="2100" dirty="0" err="1" smtClean="0"/>
              <a:t>се</a:t>
            </a:r>
            <a:r>
              <a:rPr lang="en-US" sz="2100" dirty="0" smtClean="0"/>
              <a:t> </a:t>
            </a:r>
            <a:r>
              <a:rPr lang="en-US" sz="2100" dirty="0" err="1" smtClean="0"/>
              <a:t>као</a:t>
            </a:r>
            <a:r>
              <a:rPr lang="en-US" sz="2100" dirty="0" smtClean="0"/>
              <a:t> </a:t>
            </a:r>
            <a:r>
              <a:rPr lang="en-US" sz="2100" dirty="0" err="1" smtClean="0"/>
              <a:t>збир</a:t>
            </a:r>
            <a:r>
              <a:rPr lang="en-US" sz="2100" dirty="0" smtClean="0"/>
              <a:t> </a:t>
            </a:r>
            <a:r>
              <a:rPr lang="en-US" sz="2100" dirty="0" err="1" smtClean="0"/>
              <a:t>свих</a:t>
            </a:r>
            <a:r>
              <a:rPr lang="en-US" sz="2100" dirty="0" smtClean="0"/>
              <a:t> </a:t>
            </a:r>
            <a:r>
              <a:rPr lang="en-US" sz="2100" dirty="0" err="1" smtClean="0"/>
              <a:t>дужина</a:t>
            </a:r>
            <a:r>
              <a:rPr lang="en-US" sz="2100" dirty="0" smtClean="0"/>
              <a:t> </a:t>
            </a:r>
            <a:r>
              <a:rPr lang="en-US" sz="2100" dirty="0" err="1" smtClean="0"/>
              <a:t>чекања</a:t>
            </a:r>
            <a:r>
              <a:rPr lang="en-US" sz="2100" dirty="0" smtClean="0"/>
              <a:t> </a:t>
            </a:r>
            <a:r>
              <a:rPr lang="en-US" sz="2100" dirty="0" err="1" smtClean="0"/>
              <a:t>на</a:t>
            </a:r>
            <a:r>
              <a:rPr lang="en-US" sz="2100" dirty="0" smtClean="0"/>
              <a:t> </a:t>
            </a:r>
            <a:r>
              <a:rPr lang="en-US" sz="2100" dirty="0" err="1" smtClean="0"/>
              <a:t>заказани</a:t>
            </a:r>
            <a:r>
              <a:rPr lang="en-US" sz="2100" dirty="0" smtClean="0"/>
              <a:t> </a:t>
            </a:r>
            <a:br>
              <a:rPr lang="en-US" sz="2100" dirty="0" smtClean="0"/>
            </a:br>
            <a:r>
              <a:rPr lang="en-US" sz="2100" dirty="0" err="1" smtClean="0"/>
              <a:t>први</a:t>
            </a:r>
            <a:r>
              <a:rPr lang="en-US" sz="2100" dirty="0" smtClean="0"/>
              <a:t> </a:t>
            </a:r>
            <a:r>
              <a:rPr lang="en-US" sz="2100" dirty="0" err="1" smtClean="0"/>
              <a:t>преглед</a:t>
            </a:r>
            <a:r>
              <a:rPr lang="en-US" sz="2100" dirty="0" smtClean="0"/>
              <a:t> </a:t>
            </a:r>
            <a:r>
              <a:rPr lang="en-US" sz="2100" dirty="0" err="1" smtClean="0"/>
              <a:t>подељен</a:t>
            </a:r>
            <a:r>
              <a:rPr lang="en-US" sz="2100" dirty="0" smtClean="0"/>
              <a:t> </a:t>
            </a:r>
            <a:r>
              <a:rPr lang="en-US" sz="2100" dirty="0" err="1" smtClean="0"/>
              <a:t>са</a:t>
            </a:r>
            <a:r>
              <a:rPr lang="en-US" sz="2100" dirty="0" smtClean="0"/>
              <a:t> </a:t>
            </a:r>
            <a:r>
              <a:rPr lang="en-US" sz="2100" dirty="0" err="1" smtClean="0"/>
              <a:t>бројем</a:t>
            </a:r>
            <a:r>
              <a:rPr lang="en-US" sz="2100" dirty="0" smtClean="0"/>
              <a:t> </a:t>
            </a:r>
            <a:r>
              <a:rPr lang="en-US" sz="2100" dirty="0" err="1" smtClean="0"/>
              <a:t>заказаних</a:t>
            </a:r>
            <a:r>
              <a:rPr lang="en-US" sz="2100" dirty="0" smtClean="0"/>
              <a:t> </a:t>
            </a:r>
            <a:r>
              <a:rPr lang="en-US" sz="2100" dirty="0" err="1" smtClean="0"/>
              <a:t>пацијената</a:t>
            </a:r>
            <a:r>
              <a:rPr lang="en-US" sz="2100" dirty="0" smtClean="0"/>
              <a:t>);</a:t>
            </a:r>
          </a:p>
          <a:p>
            <a:pPr marL="457200" indent="-457200">
              <a:buFontTx/>
              <a:buAutoNum type="arabicPeriod"/>
            </a:pPr>
            <a:r>
              <a:rPr lang="en-US" sz="2100" dirty="0" err="1" smtClean="0"/>
              <a:t>Укупан</a:t>
            </a:r>
            <a:r>
              <a:rPr lang="en-US" sz="2100" dirty="0" smtClean="0"/>
              <a:t> </a:t>
            </a:r>
            <a:r>
              <a:rPr lang="en-US" sz="2100" dirty="0" err="1" smtClean="0"/>
              <a:t>број</a:t>
            </a:r>
            <a:r>
              <a:rPr lang="en-US" sz="2100" dirty="0" smtClean="0"/>
              <a:t> </a:t>
            </a:r>
            <a:r>
              <a:rPr lang="en-US" sz="2100" dirty="0" err="1" smtClean="0"/>
              <a:t>сати</a:t>
            </a:r>
            <a:r>
              <a:rPr lang="en-US" sz="2100" dirty="0" smtClean="0"/>
              <a:t> у </a:t>
            </a:r>
            <a:r>
              <a:rPr lang="en-US" sz="2100" dirty="0" err="1" smtClean="0"/>
              <a:t>недељи</a:t>
            </a:r>
            <a:r>
              <a:rPr lang="en-US" sz="2100" dirty="0" smtClean="0"/>
              <a:t> </a:t>
            </a:r>
            <a:r>
              <a:rPr lang="en-US" sz="2100" dirty="0" err="1" smtClean="0"/>
              <a:t>када</a:t>
            </a:r>
            <a:r>
              <a:rPr lang="en-US" sz="2100" dirty="0" smtClean="0"/>
              <a:t> </a:t>
            </a:r>
            <a:r>
              <a:rPr lang="en-US" sz="2100" dirty="0" err="1" smtClean="0"/>
              <a:t>служба</a:t>
            </a:r>
            <a:r>
              <a:rPr lang="en-US" sz="2100" dirty="0" smtClean="0"/>
              <a:t> </a:t>
            </a:r>
            <a:r>
              <a:rPr lang="en-US" sz="2100" dirty="0" err="1" smtClean="0"/>
              <a:t>ради</a:t>
            </a:r>
            <a:r>
              <a:rPr lang="en-US" sz="2100" dirty="0" smtClean="0"/>
              <a:t> </a:t>
            </a:r>
            <a:r>
              <a:rPr lang="en-US" sz="2100" dirty="0" err="1" smtClean="0"/>
              <a:t>поподне</a:t>
            </a:r>
            <a:r>
              <a:rPr lang="en-US" sz="2100" dirty="0" smtClean="0"/>
              <a:t> </a:t>
            </a:r>
          </a:p>
          <a:p>
            <a:pPr marL="457200" indent="-457200">
              <a:buFontTx/>
              <a:buAutoNum type="arabicPeriod"/>
            </a:pPr>
            <a:r>
              <a:rPr lang="en-US" sz="2100" dirty="0" smtClean="0"/>
              <a:t> </a:t>
            </a:r>
            <a:r>
              <a:rPr lang="en-US" sz="2100" dirty="0" err="1" smtClean="0"/>
              <a:t>Број</a:t>
            </a:r>
            <a:r>
              <a:rPr lang="en-US" sz="2100" dirty="0" smtClean="0"/>
              <a:t> </a:t>
            </a:r>
            <a:r>
              <a:rPr lang="en-US" sz="2100" dirty="0" err="1" smtClean="0"/>
              <a:t>дана</a:t>
            </a:r>
            <a:r>
              <a:rPr lang="en-US" sz="2100" dirty="0" smtClean="0"/>
              <a:t> у </a:t>
            </a:r>
            <a:r>
              <a:rPr lang="en-US" sz="2100" dirty="0" err="1" smtClean="0"/>
              <a:t>месецу</a:t>
            </a:r>
            <a:r>
              <a:rPr lang="en-US" sz="2100" dirty="0" smtClean="0"/>
              <a:t> </a:t>
            </a:r>
            <a:r>
              <a:rPr lang="en-US" sz="2100" dirty="0" err="1" smtClean="0"/>
              <a:t>када</a:t>
            </a:r>
            <a:r>
              <a:rPr lang="en-US" sz="2100" dirty="0" smtClean="0"/>
              <a:t> </a:t>
            </a:r>
            <a:r>
              <a:rPr lang="en-US" sz="2100" dirty="0" err="1" smtClean="0"/>
              <a:t>је</a:t>
            </a:r>
            <a:r>
              <a:rPr lang="en-US" sz="2100" dirty="0" smtClean="0"/>
              <a:t> </a:t>
            </a:r>
            <a:r>
              <a:rPr lang="en-US" sz="2100" dirty="0" err="1" smtClean="0"/>
              <a:t>омогућено</a:t>
            </a:r>
            <a:r>
              <a:rPr lang="en-US" sz="2100" dirty="0" smtClean="0"/>
              <a:t> </a:t>
            </a:r>
            <a:r>
              <a:rPr lang="en-US" sz="2100" dirty="0" err="1" smtClean="0"/>
              <a:t>заказивање</a:t>
            </a:r>
            <a:r>
              <a:rPr lang="en-US" sz="2100" dirty="0" smtClean="0"/>
              <a:t> </a:t>
            </a:r>
            <a:br>
              <a:rPr lang="en-US" sz="2100" dirty="0" smtClean="0"/>
            </a:br>
            <a:r>
              <a:rPr lang="en-US" sz="2100" dirty="0" err="1" smtClean="0"/>
              <a:t>специјалистичко-консултативних</a:t>
            </a:r>
            <a:r>
              <a:rPr lang="en-US" sz="2100" dirty="0" smtClean="0"/>
              <a:t> </a:t>
            </a:r>
            <a:r>
              <a:rPr lang="en-US" sz="2100" dirty="0" err="1" smtClean="0"/>
              <a:t>прегледа</a:t>
            </a:r>
            <a:r>
              <a:rPr lang="en-US" sz="2100" dirty="0" smtClean="0"/>
              <a:t> </a:t>
            </a:r>
          </a:p>
          <a:p>
            <a:pPr marL="457200" indent="-457200">
              <a:buFontTx/>
              <a:buAutoNum type="arabicPeriod"/>
            </a:pPr>
            <a:r>
              <a:rPr lang="en-US" sz="2100" dirty="0" err="1" smtClean="0"/>
              <a:t>Проценат</a:t>
            </a:r>
            <a:r>
              <a:rPr lang="en-US" sz="2100" dirty="0" smtClean="0"/>
              <a:t> </a:t>
            </a:r>
            <a:r>
              <a:rPr lang="en-US" sz="2100" dirty="0" err="1" smtClean="0"/>
              <a:t>заказаних</a:t>
            </a:r>
            <a:r>
              <a:rPr lang="en-US" sz="2100" dirty="0" smtClean="0"/>
              <a:t> </a:t>
            </a:r>
            <a:r>
              <a:rPr lang="en-US" sz="2100" dirty="0" err="1" smtClean="0"/>
              <a:t>посета</a:t>
            </a:r>
            <a:r>
              <a:rPr lang="en-US" sz="2100" dirty="0" smtClean="0"/>
              <a:t> у </a:t>
            </a:r>
            <a:r>
              <a:rPr lang="en-US" sz="2100" dirty="0" err="1" smtClean="0"/>
              <a:t>односу</a:t>
            </a:r>
            <a:r>
              <a:rPr lang="en-US" sz="2100" dirty="0" smtClean="0"/>
              <a:t> </a:t>
            </a:r>
            <a:r>
              <a:rPr lang="en-US" sz="2100" dirty="0" err="1" smtClean="0"/>
              <a:t>на</a:t>
            </a:r>
            <a:r>
              <a:rPr lang="en-US" sz="2100" dirty="0" smtClean="0"/>
              <a:t> </a:t>
            </a:r>
            <a:r>
              <a:rPr lang="en-US" sz="2100" dirty="0" err="1" smtClean="0"/>
              <a:t>укупан</a:t>
            </a:r>
            <a:r>
              <a:rPr lang="en-US" sz="2100" dirty="0" smtClean="0"/>
              <a:t> </a:t>
            </a:r>
            <a:r>
              <a:rPr lang="en-US" sz="2100" dirty="0" err="1" smtClean="0"/>
              <a:t>број</a:t>
            </a:r>
            <a:r>
              <a:rPr lang="en-US" sz="2100" dirty="0" smtClean="0"/>
              <a:t> </a:t>
            </a:r>
            <a:br>
              <a:rPr lang="en-US" sz="2100" dirty="0" smtClean="0"/>
            </a:br>
            <a:r>
              <a:rPr lang="en-US" sz="2100" dirty="0" err="1" smtClean="0"/>
              <a:t>посета</a:t>
            </a:r>
            <a:r>
              <a:rPr lang="en-US" sz="2100" dirty="0" smtClean="0"/>
              <a:t> у </a:t>
            </a:r>
            <a:r>
              <a:rPr lang="en-US" sz="2100" dirty="0" err="1" smtClean="0"/>
              <a:t>специјалистичкоконсултативној</a:t>
            </a:r>
            <a:r>
              <a:rPr lang="en-US" sz="2100" dirty="0" smtClean="0"/>
              <a:t> </a:t>
            </a:r>
            <a:r>
              <a:rPr lang="en-US" sz="2100" dirty="0" err="1" smtClean="0"/>
              <a:t>служби</a:t>
            </a:r>
            <a:r>
              <a:rPr lang="en-US" sz="2100" dirty="0" smtClean="0"/>
              <a:t> (</a:t>
            </a:r>
            <a:r>
              <a:rPr lang="en-US" sz="2100" dirty="0" err="1" smtClean="0"/>
              <a:t>број</a:t>
            </a:r>
            <a:r>
              <a:rPr lang="en-US" sz="2100" dirty="0" smtClean="0"/>
              <a:t> </a:t>
            </a:r>
            <a:r>
              <a:rPr lang="en-US" sz="2100" dirty="0" err="1" smtClean="0"/>
              <a:t>заказаних</a:t>
            </a:r>
            <a:r>
              <a:rPr lang="en-US" sz="2100" dirty="0" smtClean="0"/>
              <a:t> </a:t>
            </a:r>
            <a:r>
              <a:rPr lang="en-US" sz="2100" dirty="0" err="1" smtClean="0"/>
              <a:t>посета</a:t>
            </a:r>
            <a:r>
              <a:rPr lang="en-US" sz="2100" dirty="0" smtClean="0"/>
              <a:t> у </a:t>
            </a:r>
            <a:r>
              <a:rPr lang="en-US" sz="2100" dirty="0" err="1" smtClean="0"/>
              <a:t>специјалистичкоконсултативним</a:t>
            </a:r>
            <a:r>
              <a:rPr lang="en-US" sz="2100" dirty="0" smtClean="0"/>
              <a:t> </a:t>
            </a:r>
            <a:r>
              <a:rPr lang="en-US" sz="2100" dirty="0" err="1" smtClean="0"/>
              <a:t>службама</a:t>
            </a:r>
            <a:r>
              <a:rPr lang="en-US" sz="2100" dirty="0" smtClean="0"/>
              <a:t> </a:t>
            </a:r>
            <a:r>
              <a:rPr lang="en-US" sz="2100" dirty="0" err="1" smtClean="0"/>
              <a:t>подељен</a:t>
            </a:r>
            <a:r>
              <a:rPr lang="en-US" sz="2100" dirty="0" smtClean="0"/>
              <a:t>  </a:t>
            </a:r>
            <a:r>
              <a:rPr lang="en-US" sz="2100" dirty="0" err="1" smtClean="0"/>
              <a:t>са</a:t>
            </a:r>
            <a:r>
              <a:rPr lang="en-US" sz="2100" dirty="0" smtClean="0"/>
              <a:t> </a:t>
            </a:r>
            <a:r>
              <a:rPr lang="en-US" sz="2100" dirty="0" err="1" smtClean="0"/>
              <a:t>укупним</a:t>
            </a:r>
            <a:r>
              <a:rPr lang="en-US" sz="2100" dirty="0" smtClean="0"/>
              <a:t> </a:t>
            </a:r>
            <a:r>
              <a:rPr lang="en-US" sz="2100" dirty="0" err="1" smtClean="0"/>
              <a:t>бројем</a:t>
            </a:r>
            <a:r>
              <a:rPr lang="en-US" sz="2100" dirty="0" smtClean="0"/>
              <a:t> </a:t>
            </a:r>
            <a:r>
              <a:rPr lang="en-US" sz="2100" dirty="0" err="1" smtClean="0"/>
              <a:t>посета</a:t>
            </a:r>
            <a:r>
              <a:rPr lang="en-US" sz="2100" dirty="0" smtClean="0"/>
              <a:t> у </a:t>
            </a:r>
            <a:r>
              <a:rPr lang="en-US" sz="2100" dirty="0" err="1" smtClean="0"/>
              <a:t>тим</a:t>
            </a:r>
            <a:r>
              <a:rPr lang="en-US" sz="2100" dirty="0" smtClean="0"/>
              <a:t> </a:t>
            </a:r>
            <a:r>
              <a:rPr lang="en-US" sz="2100" dirty="0" err="1" smtClean="0"/>
              <a:t>службама</a:t>
            </a:r>
            <a:r>
              <a:rPr lang="en-US" sz="2100" dirty="0" smtClean="0"/>
              <a:t> x100);</a:t>
            </a:r>
          </a:p>
          <a:p>
            <a:pPr marL="457200" indent="-457200">
              <a:buFontTx/>
              <a:buAutoNum type="arabicPeriod"/>
            </a:pPr>
            <a:r>
              <a:rPr lang="en-US" sz="2100" dirty="0" err="1" smtClean="0"/>
              <a:t>Проценат</a:t>
            </a:r>
            <a:r>
              <a:rPr lang="en-US" sz="2100" dirty="0" smtClean="0"/>
              <a:t> </a:t>
            </a:r>
            <a:r>
              <a:rPr lang="en-US" sz="2100" dirty="0" err="1" smtClean="0"/>
              <a:t>пацијената</a:t>
            </a:r>
            <a:r>
              <a:rPr lang="en-US" sz="2100" dirty="0" smtClean="0"/>
              <a:t> </a:t>
            </a:r>
            <a:r>
              <a:rPr lang="en-US" sz="2100" dirty="0" err="1" smtClean="0"/>
              <a:t>који</a:t>
            </a:r>
            <a:r>
              <a:rPr lang="en-US" sz="2100" dirty="0" smtClean="0"/>
              <a:t> </a:t>
            </a:r>
            <a:r>
              <a:rPr lang="en-US" sz="2100" dirty="0" err="1" smtClean="0"/>
              <a:t>су</a:t>
            </a:r>
            <a:r>
              <a:rPr lang="en-US" sz="2100" dirty="0" smtClean="0"/>
              <a:t> </a:t>
            </a:r>
            <a:r>
              <a:rPr lang="en-US" sz="2100" dirty="0" err="1" smtClean="0"/>
              <a:t>примљени</a:t>
            </a:r>
            <a:r>
              <a:rPr lang="en-US" sz="2100" dirty="0" smtClean="0"/>
              <a:t> </a:t>
            </a:r>
            <a:r>
              <a:rPr lang="en-US" sz="2100" dirty="0" err="1" smtClean="0"/>
              <a:t>код</a:t>
            </a:r>
            <a:r>
              <a:rPr lang="en-US" sz="2100" dirty="0" smtClean="0"/>
              <a:t> </a:t>
            </a:r>
            <a:r>
              <a:rPr lang="en-US" sz="2100" dirty="0" err="1" smtClean="0"/>
              <a:t>лекара</a:t>
            </a:r>
            <a:r>
              <a:rPr lang="en-US" sz="2100" dirty="0" smtClean="0"/>
              <a:t> у </a:t>
            </a:r>
            <a:r>
              <a:rPr lang="en-US" sz="2100" dirty="0" err="1" smtClean="0"/>
              <a:t>року</a:t>
            </a:r>
            <a:r>
              <a:rPr lang="en-US" sz="2100" dirty="0" smtClean="0"/>
              <a:t>  </a:t>
            </a:r>
            <a:r>
              <a:rPr lang="en-US" sz="2100" dirty="0" err="1" smtClean="0"/>
              <a:t>од</a:t>
            </a:r>
            <a:r>
              <a:rPr lang="en-US" sz="2100" dirty="0" smtClean="0"/>
              <a:t> 30 </a:t>
            </a:r>
            <a:r>
              <a:rPr lang="en-US" sz="2100" dirty="0" err="1" smtClean="0"/>
              <a:t>минута</a:t>
            </a:r>
            <a:r>
              <a:rPr lang="en-US" sz="2100" dirty="0" smtClean="0"/>
              <a:t> </a:t>
            </a:r>
            <a:r>
              <a:rPr lang="en-US" sz="2100" dirty="0" err="1" smtClean="0"/>
              <a:t>од</a:t>
            </a:r>
            <a:r>
              <a:rPr lang="en-US" sz="2100" dirty="0" smtClean="0"/>
              <a:t> </a:t>
            </a:r>
            <a:r>
              <a:rPr lang="en-US" sz="2100" dirty="0" err="1" smtClean="0"/>
              <a:t>времена</a:t>
            </a:r>
            <a:r>
              <a:rPr lang="en-US" sz="2100" dirty="0" smtClean="0"/>
              <a:t> </a:t>
            </a:r>
            <a:r>
              <a:rPr lang="en-US" sz="2100" dirty="0" err="1" smtClean="0"/>
              <a:t>заказаног</a:t>
            </a:r>
            <a:r>
              <a:rPr lang="en-US" sz="2100" dirty="0" smtClean="0"/>
              <a:t> </a:t>
            </a:r>
            <a:r>
              <a:rPr lang="en-US" sz="2100" dirty="0" err="1" smtClean="0"/>
              <a:t>термина</a:t>
            </a:r>
            <a:r>
              <a:rPr lang="en-US" sz="2100" dirty="0" smtClean="0"/>
              <a:t> (</a:t>
            </a:r>
            <a:r>
              <a:rPr lang="en-US" sz="2100" dirty="0" err="1" smtClean="0"/>
              <a:t>број</a:t>
            </a:r>
            <a:r>
              <a:rPr lang="en-US" sz="2100" dirty="0" smtClean="0"/>
              <a:t> </a:t>
            </a:r>
            <a:br>
              <a:rPr lang="en-US" sz="2100" dirty="0" smtClean="0"/>
            </a:br>
            <a:r>
              <a:rPr lang="en-US" sz="2100" dirty="0" err="1" smtClean="0"/>
              <a:t>пацијената</a:t>
            </a:r>
            <a:r>
              <a:rPr lang="en-US" sz="2100" dirty="0" smtClean="0"/>
              <a:t> </a:t>
            </a:r>
            <a:r>
              <a:rPr lang="en-US" sz="2100" dirty="0" err="1" smtClean="0"/>
              <a:t>који</a:t>
            </a:r>
            <a:r>
              <a:rPr lang="en-US" sz="2100" dirty="0" smtClean="0"/>
              <a:t> </a:t>
            </a:r>
            <a:r>
              <a:rPr lang="en-US" sz="2100" dirty="0" err="1" smtClean="0"/>
              <a:t>су</a:t>
            </a:r>
            <a:r>
              <a:rPr lang="en-US" sz="2100" dirty="0" smtClean="0"/>
              <a:t> </a:t>
            </a:r>
            <a:r>
              <a:rPr lang="en-US" sz="2100" dirty="0" err="1" smtClean="0"/>
              <a:t>примљени</a:t>
            </a:r>
            <a:r>
              <a:rPr lang="en-US" sz="2100" dirty="0" smtClean="0"/>
              <a:t> </a:t>
            </a:r>
            <a:r>
              <a:rPr lang="en-US" sz="2100" dirty="0" err="1" smtClean="0"/>
              <a:t>код</a:t>
            </a:r>
            <a:r>
              <a:rPr lang="en-US" sz="2100" dirty="0" smtClean="0"/>
              <a:t> </a:t>
            </a:r>
            <a:r>
              <a:rPr lang="en-US" sz="2100" dirty="0" err="1" smtClean="0"/>
              <a:t>лекара</a:t>
            </a:r>
            <a:r>
              <a:rPr lang="en-US" sz="2100" dirty="0" smtClean="0"/>
              <a:t> у </a:t>
            </a:r>
            <a:r>
              <a:rPr lang="en-US" sz="2100" dirty="0" err="1" smtClean="0"/>
              <a:t>року</a:t>
            </a:r>
            <a:r>
              <a:rPr lang="en-US" sz="2100" dirty="0" smtClean="0"/>
              <a:t> </a:t>
            </a:r>
            <a:r>
              <a:rPr lang="en-US" sz="2100" dirty="0" err="1" smtClean="0"/>
              <a:t>од</a:t>
            </a:r>
            <a:r>
              <a:rPr lang="en-US" sz="2100" dirty="0" smtClean="0"/>
              <a:t> 30 </a:t>
            </a:r>
            <a:r>
              <a:rPr lang="en-US" sz="2100" dirty="0" err="1" smtClean="0"/>
              <a:t>минута</a:t>
            </a:r>
            <a:r>
              <a:rPr lang="en-US" sz="2100" dirty="0" smtClean="0"/>
              <a:t> </a:t>
            </a:r>
            <a:r>
              <a:rPr lang="en-US" sz="2100" dirty="0" err="1" smtClean="0"/>
              <a:t>од</a:t>
            </a:r>
            <a:r>
              <a:rPr lang="en-US" sz="2100" dirty="0" smtClean="0"/>
              <a:t> </a:t>
            </a:r>
            <a:r>
              <a:rPr lang="en-US" sz="2100" dirty="0" err="1" smtClean="0"/>
              <a:t>времена</a:t>
            </a:r>
            <a:r>
              <a:rPr lang="en-US" sz="2100" dirty="0" smtClean="0"/>
              <a:t> </a:t>
            </a:r>
            <a:r>
              <a:rPr lang="en-US" sz="2100" dirty="0" err="1" smtClean="0"/>
              <a:t>заказаног</a:t>
            </a:r>
            <a:r>
              <a:rPr lang="en-US" sz="2100" dirty="0" smtClean="0"/>
              <a:t> </a:t>
            </a:r>
            <a:r>
              <a:rPr lang="en-US" sz="2100" dirty="0" err="1" smtClean="0"/>
              <a:t>термина</a:t>
            </a:r>
            <a:r>
              <a:rPr lang="en-US" sz="2100" dirty="0" smtClean="0"/>
              <a:t> </a:t>
            </a:r>
            <a:r>
              <a:rPr lang="en-US" sz="2100" dirty="0" err="1" smtClean="0"/>
              <a:t>подељен</a:t>
            </a:r>
            <a:r>
              <a:rPr lang="en-US" sz="2100" dirty="0" smtClean="0"/>
              <a:t> </a:t>
            </a:r>
            <a:r>
              <a:rPr lang="en-US" sz="2100" dirty="0" err="1" smtClean="0"/>
              <a:t>са</a:t>
            </a:r>
            <a:r>
              <a:rPr lang="en-US" sz="2100" dirty="0" smtClean="0"/>
              <a:t> </a:t>
            </a:r>
            <a:r>
              <a:rPr lang="en-US" sz="2100" dirty="0" err="1" smtClean="0"/>
              <a:t>укупним</a:t>
            </a:r>
            <a:r>
              <a:rPr lang="en-US" sz="2100" dirty="0" smtClean="0"/>
              <a:t> </a:t>
            </a:r>
            <a:r>
              <a:rPr lang="en-US" sz="2100" dirty="0" err="1" smtClean="0"/>
              <a:t>бројем</a:t>
            </a:r>
            <a:r>
              <a:rPr lang="en-US" sz="2100" dirty="0" smtClean="0"/>
              <a:t> </a:t>
            </a:r>
            <a:r>
              <a:rPr lang="en-US" sz="2100" dirty="0" err="1" smtClean="0"/>
              <a:t>прегледаних</a:t>
            </a:r>
            <a:r>
              <a:rPr lang="en-US" sz="2100" dirty="0" smtClean="0"/>
              <a:t> </a:t>
            </a:r>
            <a:r>
              <a:rPr lang="en-US" sz="2100" dirty="0" err="1" smtClean="0"/>
              <a:t>пацијената</a:t>
            </a:r>
            <a:r>
              <a:rPr lang="en-US" sz="2100" dirty="0" smtClean="0"/>
              <a:t> и </a:t>
            </a:r>
            <a:r>
              <a:rPr lang="en-US" sz="2100" dirty="0" err="1" smtClean="0"/>
              <a:t>помножен</a:t>
            </a:r>
            <a:r>
              <a:rPr lang="en-US" sz="2100" dirty="0" smtClean="0"/>
              <a:t> </a:t>
            </a:r>
            <a:r>
              <a:rPr lang="en-US" sz="2100" dirty="0" err="1" smtClean="0"/>
              <a:t>са</a:t>
            </a:r>
            <a:r>
              <a:rPr lang="en-US" sz="2100" dirty="0" smtClean="0"/>
              <a:t> 100).</a:t>
            </a:r>
          </a:p>
        </p:txBody>
      </p:sp>
    </p:spTree>
  </p:cSld>
  <p:clrMapOvr>
    <a:masterClrMapping/>
  </p:clrMapOvr>
  <p:transition spd="slow" advTm="32369"/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800" b="1" dirty="0" smtClean="0"/>
              <a:t>III ПОКАЗАТЕЉИ КВАЛИТЕТА У СЕКУНДАРНОЈ И</a:t>
            </a:r>
            <a:br>
              <a:rPr lang="en-US" sz="2800" b="1" dirty="0" smtClean="0"/>
            </a:br>
            <a:r>
              <a:rPr lang="en-US" sz="2800" b="1" dirty="0" smtClean="0"/>
              <a:t>ТЕРЦИЈАРНОЈ ЗДРАВСТВЕНОЈ ЗАШТИТИ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989138"/>
            <a:ext cx="8229600" cy="4137025"/>
          </a:xfrm>
        </p:spPr>
        <p:txBody>
          <a:bodyPr/>
          <a:lstStyle/>
          <a:p>
            <a:pPr marL="514350" indent="-514350" eaLnBrk="1" hangingPunct="1">
              <a:buFontTx/>
              <a:buAutoNum type="arabicPeriod"/>
            </a:pPr>
            <a:r>
              <a:rPr lang="en-US" sz="3000" b="1" smtClean="0"/>
              <a:t>Показатељи квалитета за здравствену установу у целини</a:t>
            </a:r>
          </a:p>
          <a:p>
            <a:pPr marL="514350" indent="-514350" eaLnBrk="1" hangingPunct="1">
              <a:buFontTx/>
              <a:buAutoNum type="arabicPeriod"/>
            </a:pPr>
            <a:r>
              <a:rPr lang="en-US" sz="3000" b="1" smtClean="0"/>
              <a:t>Интернистичке гране медицине</a:t>
            </a:r>
          </a:p>
          <a:p>
            <a:pPr marL="514350" indent="-514350" eaLnBrk="1" hangingPunct="1">
              <a:buFontTx/>
              <a:buAutoNum type="arabicPeriod"/>
            </a:pPr>
            <a:r>
              <a:rPr lang="en-US" sz="3000" b="1" smtClean="0"/>
              <a:t>Хируршке гране медицине</a:t>
            </a:r>
          </a:p>
          <a:p>
            <a:pPr marL="514350" indent="-514350" eaLnBrk="1" hangingPunct="1">
              <a:buFontTx/>
              <a:buAutoNum type="arabicPeriod"/>
            </a:pPr>
            <a:r>
              <a:rPr lang="en-US" sz="3000" b="1" smtClean="0"/>
              <a:t>Гинекологија и акушерство</a:t>
            </a:r>
          </a:p>
          <a:p>
            <a:pPr marL="514350" indent="-514350" eaLnBrk="1" hangingPunct="1">
              <a:buFontTx/>
              <a:buAutoNum type="arabicPeriod"/>
            </a:pPr>
            <a:r>
              <a:rPr lang="en-US" sz="3000" b="1" smtClean="0"/>
              <a:t>Педијатрија</a:t>
            </a:r>
          </a:p>
        </p:txBody>
      </p:sp>
    </p:spTree>
  </p:cSld>
  <p:clrMapOvr>
    <a:masterClrMapping/>
  </p:clrMapOvr>
  <p:transition spd="slow" advTm="41131"/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77875"/>
          </a:xfrm>
        </p:spPr>
        <p:txBody>
          <a:bodyPr/>
          <a:lstStyle/>
          <a:p>
            <a:pPr eaLnBrk="1" hangingPunct="1"/>
            <a:r>
              <a:rPr lang="en-US" sz="2400" b="1" smtClean="0"/>
              <a:t>III ПОКАЗАТЕЉИ КВАЛИТЕТА У СЕКУНДАРНОЈ И</a:t>
            </a:r>
            <a:br>
              <a:rPr lang="en-US" sz="2400" b="1" smtClean="0"/>
            </a:br>
            <a:r>
              <a:rPr lang="en-US" sz="2400" b="1" smtClean="0"/>
              <a:t>ТЕРЦИЈАРНОЈ ЗДРАВСТВЕНОЈ ЗАШТИТИ</a:t>
            </a: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US" sz="2400" b="1" smtClean="0"/>
              <a:t>Показатељи квалитета за здрав. установу у целини</a:t>
            </a:r>
          </a:p>
          <a:p>
            <a:pPr marL="0" indent="0"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2400" smtClean="0"/>
              <a:t/>
            </a:r>
            <a:br>
              <a:rPr lang="en-US" sz="2400" smtClean="0"/>
            </a:br>
            <a:r>
              <a:rPr lang="en-US" sz="2300" smtClean="0"/>
              <a:t>1) Стопа леталитета (број лица умрлих после пријема у болницу  подељен са бројем лечених у истој болници x 100);</a:t>
            </a:r>
          </a:p>
          <a:p>
            <a:pPr marL="0" indent="0"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2300" smtClean="0"/>
              <a:t/>
            </a:r>
            <a:br>
              <a:rPr lang="en-US" sz="2300" smtClean="0"/>
            </a:br>
            <a:r>
              <a:rPr lang="en-US" sz="2300" smtClean="0"/>
              <a:t>2) Проценат умрлих у току првих 48 сати од пријема (број умрлих у току првих 48 сати после пријема у болницу и подељен са бр. умрлих у истој болници помножен са 100);</a:t>
            </a:r>
          </a:p>
          <a:p>
            <a:pPr marL="0" indent="0" eaLnBrk="1" hangingPunct="1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2300" smtClean="0"/>
              <a:t/>
            </a:r>
            <a:br>
              <a:rPr lang="en-US" sz="2300" smtClean="0"/>
            </a:br>
            <a:r>
              <a:rPr lang="en-US" sz="2300" smtClean="0"/>
              <a:t>3) Просечна дужина болничког лечења (укупан број дана болничког лечења подељен са бројем болничких епизода одређеном временском периоду);</a:t>
            </a:r>
          </a:p>
        </p:txBody>
      </p:sp>
    </p:spTree>
  </p:cSld>
  <p:clrMapOvr>
    <a:masterClrMapping/>
  </p:clrMapOvr>
  <p:transition spd="slow" advTm="20124"/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77875"/>
          </a:xfrm>
        </p:spPr>
        <p:txBody>
          <a:bodyPr/>
          <a:lstStyle/>
          <a:p>
            <a:pPr eaLnBrk="1" hangingPunct="1"/>
            <a:r>
              <a:rPr lang="en-US" sz="2400" b="1" smtClean="0"/>
              <a:t>III ПОКАЗАТЕЉИ КВАЛИТЕТА У СЕКУНДАРНОЈ И</a:t>
            </a:r>
            <a:br>
              <a:rPr lang="en-US" sz="2400" b="1" smtClean="0"/>
            </a:br>
            <a:r>
              <a:rPr lang="en-US" sz="2400" b="1" smtClean="0"/>
              <a:t>ТЕРЦИЈАРНОЈ ЗДРАВСТВЕНОЈ ЗАШТИТИ</a:t>
            </a:r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1125538"/>
            <a:ext cx="8229600" cy="4525962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</a:pPr>
            <a:r>
              <a:rPr lang="en-US" sz="2400" b="1" smtClean="0"/>
              <a:t>Показатељи квалитета за здрав. установу у целини</a:t>
            </a:r>
          </a:p>
          <a:p>
            <a:pPr marL="0" indent="0">
              <a:buFontTx/>
              <a:buNone/>
            </a:pPr>
            <a:r>
              <a:rPr lang="en-US" sz="2200" smtClean="0"/>
              <a:t>5) Проценат обдукованих (број обдукованих подељен са </a:t>
            </a:r>
            <a:br>
              <a:rPr lang="en-US" sz="2200" smtClean="0"/>
            </a:br>
            <a:r>
              <a:rPr lang="en-US" sz="2200" smtClean="0"/>
              <a:t>укупним бројем умрлих лица и помножен са 100);</a:t>
            </a:r>
            <a:br>
              <a:rPr lang="en-US" sz="2200" smtClean="0"/>
            </a:br>
            <a:r>
              <a:rPr lang="en-US" sz="2200" smtClean="0"/>
              <a:t>6) Проценат подударности клиничких и обдукционих дијагноза (број клиничких дијагноза које су потврђене обдукционим налазом подељен са укупним бр. враћених извештаја о обдукцији и помножен са 100);</a:t>
            </a:r>
            <a:br>
              <a:rPr lang="en-US" sz="2200" smtClean="0"/>
            </a:br>
            <a:r>
              <a:rPr lang="en-US" sz="2200" smtClean="0"/>
              <a:t>7) Проценат пацијената код којих је извршен поновни пријем </a:t>
            </a:r>
            <a:br>
              <a:rPr lang="en-US" sz="2200" smtClean="0"/>
            </a:br>
            <a:r>
              <a:rPr lang="en-US" sz="2200" smtClean="0"/>
              <a:t>на одељење интензивне неге у току хоспитализације </a:t>
            </a:r>
            <a:br>
              <a:rPr lang="en-US" sz="2200" smtClean="0"/>
            </a:br>
            <a:r>
              <a:rPr lang="en-US" sz="2200" smtClean="0"/>
              <a:t>(израчунава се као број пацијената код којих је извршен </a:t>
            </a:r>
            <a:br>
              <a:rPr lang="en-US" sz="2200" smtClean="0"/>
            </a:br>
            <a:r>
              <a:rPr lang="en-US" sz="2200" smtClean="0"/>
              <a:t>поновни пријем на одељење интензивне неге у току </a:t>
            </a:r>
            <a:br>
              <a:rPr lang="en-US" sz="2200" smtClean="0"/>
            </a:br>
            <a:r>
              <a:rPr lang="en-US" sz="2200" smtClean="0"/>
              <a:t>хоспитализације подељен са укупним бројем пацијената </a:t>
            </a:r>
            <a:br>
              <a:rPr lang="en-US" sz="2200" smtClean="0"/>
            </a:br>
            <a:r>
              <a:rPr lang="en-US" sz="2200" smtClean="0"/>
              <a:t>лечених на одељењима интензивне неге и помножен са 100.</a:t>
            </a:r>
          </a:p>
        </p:txBody>
      </p:sp>
    </p:spTree>
  </p:cSld>
  <p:clrMapOvr>
    <a:masterClrMapping/>
  </p:clrMapOvr>
  <p:transition spd="slow" advTm="13123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23850" y="260350"/>
            <a:ext cx="8229600" cy="4525963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sz="2400" u="sng" dirty="0" err="1" smtClean="0"/>
              <a:t>Квалитет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здравствене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заштите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мора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се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развијати</a:t>
            </a:r>
            <a:r>
              <a:rPr lang="en-US" sz="2400" u="sng" dirty="0" smtClean="0"/>
              <a:t> и</a:t>
            </a:r>
            <a:r>
              <a:rPr lang="sr-Cyrl-RS" sz="2400" u="sng" dirty="0" smtClean="0"/>
              <a:t>  </a:t>
            </a:r>
            <a:r>
              <a:rPr lang="en-US" sz="2400" u="sng" dirty="0" err="1" smtClean="0"/>
              <a:t>унапређивати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континуирано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имајући</a:t>
            </a:r>
            <a:r>
              <a:rPr lang="en-US" sz="2400" u="sng" dirty="0" smtClean="0"/>
              <a:t> у </a:t>
            </a:r>
            <a:r>
              <a:rPr lang="en-US" sz="2400" u="sng" dirty="0" err="1" smtClean="0"/>
              <a:t>виду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следеће</a:t>
            </a:r>
            <a:r>
              <a:rPr lang="en-US" sz="2400" u="sng" dirty="0" smtClean="0"/>
              <a:t>: </a:t>
            </a:r>
          </a:p>
          <a:p>
            <a:pPr eaLnBrk="1" hangingPunct="1">
              <a:lnSpc>
                <a:spcPct val="80000"/>
              </a:lnSpc>
            </a:pPr>
            <a:endParaRPr lang="en-US" sz="2800" dirty="0" smtClean="0"/>
          </a:p>
          <a:p>
            <a:pPr eaLnBrk="1" hangingPunct="1">
              <a:lnSpc>
                <a:spcPct val="80000"/>
              </a:lnSpc>
            </a:pPr>
            <a:r>
              <a:rPr lang="en-US" sz="2600" i="1" dirty="0" err="1" smtClean="0"/>
              <a:t>трошкови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здравствене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заштите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су</a:t>
            </a:r>
            <a:r>
              <a:rPr lang="en-US" sz="2600" i="1" dirty="0" smtClean="0"/>
              <a:t> у </a:t>
            </a:r>
            <a:r>
              <a:rPr lang="en-US" sz="2600" i="1" dirty="0" err="1" smtClean="0"/>
              <a:t>порасту</a:t>
            </a:r>
            <a:r>
              <a:rPr lang="en-US" sz="2600" i="1" dirty="0" smtClean="0"/>
              <a:t>, а </a:t>
            </a:r>
            <a:r>
              <a:rPr lang="en-US" sz="2600" i="1" dirty="0" err="1" smtClean="0"/>
              <a:t>често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веома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високу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цену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добијају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сразмерно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мали</a:t>
            </a:r>
            <a:r>
              <a:rPr lang="en-US" sz="2600" i="1" dirty="0" smtClean="0"/>
              <a:t> и </a:t>
            </a:r>
            <a:r>
              <a:rPr lang="en-US" sz="2600" i="1" dirty="0" err="1" smtClean="0"/>
              <a:t>ограничени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ефекти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по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здравље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становника</a:t>
            </a:r>
            <a:r>
              <a:rPr lang="en-US" sz="2600" i="1" dirty="0" smtClean="0"/>
              <a:t>. У </a:t>
            </a:r>
            <a:r>
              <a:rPr lang="en-US" sz="2600" i="1" dirty="0" err="1" smtClean="0"/>
              <a:t>таквим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условима</a:t>
            </a:r>
            <a:r>
              <a:rPr lang="en-US" sz="2600" i="1" dirty="0" smtClean="0"/>
              <a:t>, </a:t>
            </a:r>
            <a:r>
              <a:rPr lang="en-US" sz="2600" i="1" dirty="0" err="1" smtClean="0"/>
              <a:t>захтева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већа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ефикасност</a:t>
            </a:r>
            <a:r>
              <a:rPr lang="en-US" sz="2600" i="1" dirty="0" smtClean="0"/>
              <a:t> у </a:t>
            </a:r>
            <a:r>
              <a:rPr lang="en-US" sz="2600" i="1" dirty="0" err="1" smtClean="0"/>
              <a:t>систему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здравствене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заштите</a:t>
            </a:r>
            <a:r>
              <a:rPr lang="en-US" sz="2600" i="1" dirty="0" smtClean="0"/>
              <a:t>, </a:t>
            </a:r>
            <a:r>
              <a:rPr lang="en-US" sz="2600" i="1" dirty="0" err="1" smtClean="0"/>
              <a:t>односно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да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уложена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средства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обезбеди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највећа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добит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по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здравље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људи</a:t>
            </a:r>
            <a:endParaRPr lang="sr-Cyrl-RS" sz="2600" dirty="0"/>
          </a:p>
          <a:p>
            <a:pPr eaLnBrk="1" hangingPunct="1">
              <a:lnSpc>
                <a:spcPct val="80000"/>
              </a:lnSpc>
            </a:pPr>
            <a:r>
              <a:rPr lang="en-US" sz="2600" i="1" dirty="0" err="1" smtClean="0"/>
              <a:t>интензиван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развој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приватног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сектора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доводи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до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стварања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здраве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конкуренције</a:t>
            </a:r>
            <a:r>
              <a:rPr lang="en-US" sz="2600" i="1" dirty="0" smtClean="0"/>
              <a:t> у </a:t>
            </a:r>
            <a:r>
              <a:rPr lang="en-US" sz="2600" i="1" dirty="0" err="1" smtClean="0"/>
              <a:t>систему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здравствене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заштите</a:t>
            </a:r>
            <a:r>
              <a:rPr lang="en-US" sz="2600" i="1" dirty="0" smtClean="0"/>
              <a:t>. У </a:t>
            </a:r>
            <a:r>
              <a:rPr lang="en-US" sz="2600" i="1" dirty="0" err="1" smtClean="0"/>
              <a:t>таквим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условима</a:t>
            </a:r>
            <a:r>
              <a:rPr lang="en-US" sz="2600" i="1" dirty="0" smtClean="0"/>
              <a:t>, </a:t>
            </a:r>
            <a:r>
              <a:rPr lang="en-US" sz="2600" i="1" dirty="0" err="1" smtClean="0"/>
              <a:t>установе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које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пружају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квалитетн</a:t>
            </a:r>
            <a:r>
              <a:rPr lang="sr-Cyrl-RS" sz="2600" i="1" dirty="0" smtClean="0"/>
              <a:t>иј</a:t>
            </a:r>
            <a:r>
              <a:rPr lang="en-US" sz="2600" i="1" dirty="0" smtClean="0"/>
              <a:t>у </a:t>
            </a:r>
            <a:r>
              <a:rPr lang="en-US" sz="2600" i="1" dirty="0" err="1" smtClean="0"/>
              <a:t>заштиту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постају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атрактивније</a:t>
            </a:r>
            <a:r>
              <a:rPr lang="en-US" sz="2600" i="1" dirty="0" smtClean="0"/>
              <a:t>, </a:t>
            </a:r>
            <a:r>
              <a:rPr lang="en-US" sz="2600" i="1" dirty="0" err="1" smtClean="0"/>
              <a:t>како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кориснике</a:t>
            </a:r>
            <a:r>
              <a:rPr lang="en-US" sz="2600" i="1" dirty="0" smtClean="0"/>
              <a:t>, </a:t>
            </a:r>
            <a:r>
              <a:rPr lang="en-US" sz="2600" i="1" dirty="0" err="1" smtClean="0"/>
              <a:t>тако</a:t>
            </a:r>
            <a:r>
              <a:rPr lang="en-US" sz="2600" i="1" dirty="0" smtClean="0"/>
              <a:t> и </a:t>
            </a:r>
            <a:r>
              <a:rPr lang="en-US" sz="2600" i="1" dirty="0" err="1" smtClean="0"/>
              <a:t>за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здравствене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раднике</a:t>
            </a:r>
            <a:endParaRPr lang="en-US" sz="2600" dirty="0" smtClean="0"/>
          </a:p>
        </p:txBody>
      </p:sp>
    </p:spTree>
  </p:cSld>
  <p:clrMapOvr>
    <a:masterClrMapping/>
  </p:clrMapOvr>
  <p:transition spd="slow" advTm="32381"/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77875"/>
          </a:xfrm>
        </p:spPr>
        <p:txBody>
          <a:bodyPr/>
          <a:lstStyle/>
          <a:p>
            <a:pPr eaLnBrk="1" hangingPunct="1"/>
            <a:r>
              <a:rPr lang="en-US" sz="2400" b="1" smtClean="0"/>
              <a:t>III ПОКАЗАТЕЉИ КВАЛИТЕТА У СЕКУНДАРНОЈ И</a:t>
            </a:r>
            <a:br>
              <a:rPr lang="en-US" sz="2400" b="1" smtClean="0"/>
            </a:br>
            <a:r>
              <a:rPr lang="en-US" sz="2400" b="1" smtClean="0"/>
              <a:t>ТЕРЦИЈАРНОЈ ЗДРАВСТВЕНОЈ ЗАШТИТИ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268413"/>
            <a:ext cx="8229600" cy="4525962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b="1" dirty="0" smtClean="0"/>
              <a:t>Показатељи квалитета за здрав. установу у целини</a:t>
            </a:r>
          </a:p>
          <a:p>
            <a:pPr marL="609600" indent="-609600" eaLnBrk="1" hangingPunct="1">
              <a:lnSpc>
                <a:spcPct val="80000"/>
              </a:lnSpc>
              <a:buFontTx/>
              <a:buNone/>
              <a:defRPr/>
            </a:pPr>
            <a:r>
              <a:rPr lang="sr-Cyrl-RS" sz="2200" dirty="0" smtClean="0"/>
              <a:t>8. Просечан број медицинских сестара по заузетој болничкој постељи (број мед. сестара ангажованих на нези болесника у болници подељен са бројем заузетих постеља у болници);</a:t>
            </a:r>
            <a:endParaRPr lang="sr-Cyrl-RS" sz="2200" dirty="0"/>
          </a:p>
          <a:p>
            <a:pPr marL="609600" indent="-609600" eaLnBrk="1" hangingPunct="1">
              <a:lnSpc>
                <a:spcPct val="80000"/>
              </a:lnSpc>
              <a:buFontTx/>
              <a:buNone/>
              <a:defRPr/>
            </a:pPr>
            <a:r>
              <a:rPr lang="sr-Cyrl-RS" sz="2200" dirty="0" smtClean="0"/>
              <a:t>9. Проценат пацијената који се прате по процесу здрав.неге</a:t>
            </a:r>
            <a:br>
              <a:rPr lang="sr-Cyrl-RS" sz="2200" dirty="0" smtClean="0"/>
            </a:br>
            <a:r>
              <a:rPr lang="sr-Cyrl-RS" sz="2200" dirty="0" smtClean="0"/>
              <a:t>(израчунава се као број пацијената који се прате по </a:t>
            </a:r>
            <a:br>
              <a:rPr lang="sr-Cyrl-RS" sz="2200" dirty="0" smtClean="0"/>
            </a:br>
            <a:r>
              <a:rPr lang="sr-Cyrl-RS" sz="2200" dirty="0" smtClean="0"/>
              <a:t>дефинисаном процесу здравствене неге у односу на</a:t>
            </a:r>
            <a:br>
              <a:rPr lang="sr-Cyrl-RS" sz="2200" dirty="0" smtClean="0"/>
            </a:br>
            <a:r>
              <a:rPr lang="sr-Cyrl-RS" sz="2200" dirty="0" smtClean="0"/>
              <a:t>укупан број пацијената примљених на болничко лечење);</a:t>
            </a:r>
            <a:endParaRPr lang="sr-Cyrl-RS" sz="2200" dirty="0"/>
          </a:p>
          <a:p>
            <a:pPr marL="609600" indent="-609600" eaLnBrk="1" hangingPunct="1">
              <a:lnSpc>
                <a:spcPct val="80000"/>
              </a:lnSpc>
              <a:buFontTx/>
              <a:buNone/>
              <a:defRPr/>
            </a:pPr>
            <a:r>
              <a:rPr lang="sr-Cyrl-RS" sz="2200" dirty="0" smtClean="0"/>
              <a:t>10. Проценат сестринских отпусних писама патронажној служби (израчунава се као број упућених писама патронажној служби у односу на укупан број пацијената примљених на болничко лечење).</a:t>
            </a:r>
          </a:p>
        </p:txBody>
      </p:sp>
    </p:spTree>
  </p:cSld>
  <p:clrMapOvr>
    <a:masterClrMapping/>
  </p:clrMapOvr>
  <p:transition spd="slow" advTm="20119"/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333375"/>
            <a:ext cx="8229600" cy="1143000"/>
          </a:xfrm>
        </p:spPr>
        <p:txBody>
          <a:bodyPr/>
          <a:lstStyle/>
          <a:p>
            <a:pPr eaLnBrk="1" hangingPunct="1"/>
            <a:r>
              <a:rPr lang="en-US" sz="2600" b="1" dirty="0" smtClean="0"/>
              <a:t>IV УРГЕНТНА МЕДИЦИНА </a:t>
            </a:r>
            <a:r>
              <a:rPr lang="en-US" sz="2600" dirty="0" smtClean="0"/>
              <a:t>(ПРИЈЕМ И ЗБРИЊАВАЊЕ ХИТНИХ И УРГЕНТНИХ СТАЊА У СЕКУНДАРНОЈ И ТЕРЦИЈАРНОЈ ЗДРАВ.ЗАШТИТИ)</a:t>
            </a:r>
          </a:p>
        </p:txBody>
      </p:sp>
      <p:sp>
        <p:nvSpPr>
          <p:cNvPr id="46083" name="Rectangle 4"/>
          <p:cNvSpPr>
            <a:spLocks noChangeArrowheads="1"/>
          </p:cNvSpPr>
          <p:nvPr/>
        </p:nvSpPr>
        <p:spPr bwMode="auto">
          <a:xfrm>
            <a:off x="468313" y="1916113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sz="2600" b="1">
                <a:solidFill>
                  <a:schemeClr val="tx2"/>
                </a:solidFill>
              </a:rPr>
              <a:t>V </a:t>
            </a:r>
            <a:r>
              <a:rPr lang="en-US" sz="2600" b="1"/>
              <a:t>ПОКАЗАТЕЉИ КВАЛИТЕТА ВОЂЕЊА ЛИСТА ЧЕКАЊА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endParaRPr lang="en-US" sz="2600" b="1">
              <a:solidFill>
                <a:schemeClr val="tx2"/>
              </a:solidFill>
            </a:endParaRPr>
          </a:p>
        </p:txBody>
      </p:sp>
      <p:sp>
        <p:nvSpPr>
          <p:cNvPr id="46084" name="Rectangle 5"/>
          <p:cNvSpPr>
            <a:spLocks noChangeArrowheads="1"/>
          </p:cNvSpPr>
          <p:nvPr/>
        </p:nvSpPr>
        <p:spPr bwMode="auto">
          <a:xfrm>
            <a:off x="611188" y="2924175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sz="2600" b="1">
                <a:solidFill>
                  <a:schemeClr val="tx2"/>
                </a:solidFill>
              </a:rPr>
              <a:t>VI </a:t>
            </a:r>
            <a:r>
              <a:rPr lang="en-US" sz="2600" b="1"/>
              <a:t>БЕЗБЕДНОСТ ПАЦИЈЕНТА (ЕВИДЕНЦИЈА НЕОЧЕКИВАНИХ ИНЦИДЕНАТА)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endParaRPr lang="en-US" sz="2600" b="1">
              <a:solidFill>
                <a:schemeClr val="tx2"/>
              </a:solidFill>
            </a:endParaRPr>
          </a:p>
        </p:txBody>
      </p:sp>
      <p:sp>
        <p:nvSpPr>
          <p:cNvPr id="46085" name="Rectangle 6"/>
          <p:cNvSpPr>
            <a:spLocks noChangeArrowheads="1"/>
          </p:cNvSpPr>
          <p:nvPr/>
        </p:nvSpPr>
        <p:spPr bwMode="auto">
          <a:xfrm>
            <a:off x="468313" y="4437063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sz="2600" b="1" dirty="0">
                <a:solidFill>
                  <a:schemeClr val="tx2"/>
                </a:solidFill>
              </a:rPr>
              <a:t>VII </a:t>
            </a:r>
            <a:r>
              <a:rPr lang="en-US" sz="2600" b="1" dirty="0"/>
              <a:t>ЗДРАВСТВЕНА ДЕЛАТНОСТ КОЈА СЕ ОБАВЉА НА ВИШЕ НИВОА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sz="2800" dirty="0"/>
              <a:t/>
            </a:r>
            <a:br>
              <a:rPr lang="en-US" sz="2800" dirty="0"/>
            </a:br>
            <a:endParaRPr lang="en-US" sz="2400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 spd="slow" advTm="32372"/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850" y="404813"/>
            <a:ext cx="8569325" cy="4525962"/>
          </a:xfrm>
        </p:spPr>
        <p:txBody>
          <a:bodyPr/>
          <a:lstStyle/>
          <a:p>
            <a:pPr marL="0" indent="0" algn="ctr">
              <a:buFontTx/>
              <a:buNone/>
              <a:defRPr/>
            </a:pPr>
            <a:r>
              <a:rPr lang="en-US" sz="2800" b="1" dirty="0" smtClean="0"/>
              <a:t>VI   </a:t>
            </a:r>
            <a:r>
              <a:rPr lang="ru-RU" sz="2800" b="1" dirty="0" smtClean="0"/>
              <a:t>ПОКАЗАТЕЉИ БЕЗБЕДНОСТИ ПАЦИЈЕНАТА У ЗДРАВСТВЕНИМ УСТАНОВАМА</a:t>
            </a:r>
          </a:p>
          <a:p>
            <a:pPr>
              <a:defRPr/>
            </a:pPr>
            <a:r>
              <a:rPr lang="ru-RU" dirty="0" smtClean="0"/>
              <a:t>Безбедност пацијента представља идентификацију, анализу и корекцију ризичних догађаја, са циљем да се здравствена заштита учини безбеднијом и да се ризик по пацијента сведе на најмањи могући ниво.</a:t>
            </a:r>
          </a:p>
        </p:txBody>
      </p:sp>
    </p:spTree>
  </p:cSld>
  <p:clrMapOvr>
    <a:masterClrMapping/>
  </p:clrMapOvr>
  <p:transition spd="slow" advTm="24508"/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Content Placeholder 2"/>
          <p:cNvSpPr>
            <a:spLocks noGrp="1"/>
          </p:cNvSpPr>
          <p:nvPr>
            <p:ph idx="1"/>
          </p:nvPr>
        </p:nvSpPr>
        <p:spPr>
          <a:xfrm>
            <a:off x="179388" y="188913"/>
            <a:ext cx="8856662" cy="4525962"/>
          </a:xfrm>
        </p:spPr>
        <p:txBody>
          <a:bodyPr/>
          <a:lstStyle/>
          <a:p>
            <a:pPr marL="0" indent="0">
              <a:buFontTx/>
              <a:buNone/>
            </a:pPr>
            <a:r>
              <a:rPr lang="en-US" sz="1800" b="1" smtClean="0"/>
              <a:t>VI </a:t>
            </a:r>
            <a:r>
              <a:rPr lang="ru-RU" sz="1800" b="1" smtClean="0"/>
              <a:t>ПОКАЗАТЕЉИ БЕЗБЕДНОСТИ ПАЦИЈЕНАТА У ЗДРАВСТВЕНИМ УСТАНОВАМА</a:t>
            </a:r>
          </a:p>
          <a:p>
            <a:pPr marL="0" indent="0">
              <a:buFontTx/>
              <a:buNone/>
            </a:pPr>
            <a:r>
              <a:rPr lang="ru-RU" sz="1800" smtClean="0"/>
              <a:t>Воде се на свим нивоима здравствене заштите:</a:t>
            </a:r>
          </a:p>
          <a:p>
            <a:pPr marL="0" indent="0">
              <a:buFontTx/>
              <a:buNone/>
            </a:pPr>
            <a:r>
              <a:rPr lang="ru-RU" sz="1800" smtClean="0"/>
              <a:t>1.    Успостављене формалне процедуре за регистровање нежељених догађаја и опис процедуре</a:t>
            </a:r>
          </a:p>
          <a:p>
            <a:pPr marL="0" indent="0">
              <a:buFontTx/>
              <a:buNone/>
            </a:pPr>
            <a:r>
              <a:rPr lang="ru-RU" sz="1800" smtClean="0"/>
              <a:t>2.    Успостављене формалне процедуре за регистровање нежељених дејстава лекова и опис процедуре</a:t>
            </a:r>
          </a:p>
          <a:p>
            <a:pPr marL="0" indent="0">
              <a:buFontTx/>
              <a:buNone/>
            </a:pPr>
            <a:r>
              <a:rPr lang="ru-RU" sz="1800" smtClean="0"/>
              <a:t>3.    Стопа падова пацијената</a:t>
            </a:r>
          </a:p>
          <a:p>
            <a:pPr marL="0" indent="0">
              <a:buFontTx/>
              <a:buNone/>
            </a:pPr>
            <a:r>
              <a:rPr lang="ru-RU" sz="1800" smtClean="0"/>
              <a:t>4.    Стопа пацијената са декубитусима</a:t>
            </a:r>
          </a:p>
          <a:p>
            <a:pPr marL="0" indent="0">
              <a:buFontTx/>
              <a:buNone/>
            </a:pPr>
            <a:r>
              <a:rPr lang="ru-RU" sz="1800" smtClean="0"/>
              <a:t>5.    Стопа компликација насталих услед давања анестезије у здравственој установи</a:t>
            </a:r>
          </a:p>
          <a:p>
            <a:pPr marL="0" indent="0">
              <a:buFontTx/>
              <a:buNone/>
            </a:pPr>
            <a:r>
              <a:rPr lang="ru-RU" sz="1800" smtClean="0"/>
              <a:t>6.    Стопа поновљених операција у истој регији</a:t>
            </a:r>
          </a:p>
          <a:p>
            <a:pPr marL="0" indent="0">
              <a:buFontTx/>
              <a:buNone/>
            </a:pPr>
            <a:r>
              <a:rPr lang="ru-RU" sz="1800" smtClean="0"/>
              <a:t>7.    Стопа механичких јатрогених оштећења насталих приликом хируршке интервенције</a:t>
            </a:r>
          </a:p>
          <a:p>
            <a:pPr marL="0" indent="0">
              <a:buFontTx/>
              <a:buNone/>
            </a:pPr>
            <a:r>
              <a:rPr lang="ru-RU" sz="1800" smtClean="0"/>
              <a:t>8.    Стопа тромбоемболијских комликација</a:t>
            </a:r>
          </a:p>
          <a:p>
            <a:pPr marL="0" indent="0">
              <a:buFontTx/>
              <a:buNone/>
            </a:pPr>
            <a:r>
              <a:rPr lang="ru-RU" sz="1800" smtClean="0"/>
              <a:t>9.    Број хируршких интервенција које су урађене на погрешном пацијенту, погрешној страни тела и погрешном органу</a:t>
            </a:r>
          </a:p>
          <a:p>
            <a:pPr marL="0" indent="0">
              <a:buFontTx/>
              <a:buNone/>
            </a:pPr>
            <a:r>
              <a:rPr lang="ru-RU" sz="1800" smtClean="0"/>
              <a:t>10.    Контрола стерилизације</a:t>
            </a:r>
          </a:p>
          <a:p>
            <a:pPr marL="0" indent="0">
              <a:buFontTx/>
              <a:buNone/>
            </a:pPr>
            <a:r>
              <a:rPr lang="ru-RU" sz="1800" smtClean="0"/>
              <a:t>11.    Стопа инциденције болничких инфекција на јединици интензивне неге здравствене установе</a:t>
            </a:r>
          </a:p>
          <a:p>
            <a:pPr marL="0" indent="0">
              <a:buFontTx/>
              <a:buNone/>
            </a:pPr>
            <a:r>
              <a:rPr lang="ru-RU" sz="1800" smtClean="0"/>
              <a:t>12.    Стопа инциденције инфекција оперативног места</a:t>
            </a:r>
            <a:endParaRPr lang="sr-Latn-RS" sz="1800" smtClean="0"/>
          </a:p>
        </p:txBody>
      </p:sp>
    </p:spTree>
  </p:cSld>
  <p:clrMapOvr>
    <a:masterClrMapping/>
  </p:clrMapOvr>
  <p:transition spd="slow" advTm="51624"/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800" b="1" smtClean="0"/>
              <a:t>VIII </a:t>
            </a:r>
            <a:r>
              <a:rPr lang="en-US" sz="2600" b="1" smtClean="0"/>
              <a:t>ПОКАЗАТЕЉИ ЗАДОВОЉСТВА КОРИСНИКА УСЛУГАМА</a:t>
            </a:r>
            <a:br>
              <a:rPr lang="en-US" sz="2600" b="1" smtClean="0"/>
            </a:br>
            <a:r>
              <a:rPr lang="en-US" sz="2600" b="1" smtClean="0"/>
              <a:t>ЗДРАВСТВЕНЕ СЛУЖБЕ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1700213"/>
            <a:ext cx="8229600" cy="3197225"/>
          </a:xfrm>
        </p:spPr>
        <p:txBody>
          <a:bodyPr/>
          <a:lstStyle/>
          <a:p>
            <a:pPr marL="457200" indent="-457200">
              <a:buFontTx/>
              <a:buAutoNum type="arabicParenR"/>
            </a:pPr>
            <a:r>
              <a:rPr lang="en-US" sz="2200" smtClean="0"/>
              <a:t>Истакнуто обавештење о врсти здравствених услуга које </a:t>
            </a:r>
            <a:br>
              <a:rPr lang="en-US" sz="2200" smtClean="0"/>
            </a:br>
            <a:r>
              <a:rPr lang="en-US" sz="2200" smtClean="0"/>
              <a:t>се пацијенту као осигуранику обезбеђују из средстава </a:t>
            </a:r>
            <a:br>
              <a:rPr lang="en-US" sz="2200" smtClean="0"/>
            </a:br>
            <a:r>
              <a:rPr lang="en-US" sz="2200" smtClean="0"/>
              <a:t>обавезног здравственог осигурања, а које су делатност </a:t>
            </a:r>
            <a:br>
              <a:rPr lang="en-US" sz="2200" smtClean="0"/>
            </a:br>
            <a:r>
              <a:rPr lang="en-US" sz="2200" smtClean="0"/>
              <a:t>здравствене установе;</a:t>
            </a:r>
          </a:p>
          <a:p>
            <a:pPr marL="457200" indent="-457200">
              <a:buFontTx/>
              <a:buAutoNum type="arabicParenR"/>
            </a:pPr>
            <a:r>
              <a:rPr lang="en-US" sz="2200" smtClean="0"/>
              <a:t>Истакнуто обавештење о здравственим услугама које се  не обезбеђују на терет обавезног здравственог </a:t>
            </a:r>
            <a:br>
              <a:rPr lang="en-US" sz="2200" smtClean="0"/>
            </a:br>
            <a:r>
              <a:rPr lang="en-US" sz="2200" smtClean="0"/>
              <a:t>осигурања, а у складу са актом којим се уређује садржај, </a:t>
            </a:r>
            <a:br>
              <a:rPr lang="en-US" sz="2200" smtClean="0"/>
            </a:br>
            <a:r>
              <a:rPr lang="en-US" sz="2200" smtClean="0"/>
              <a:t>обим и стандард права на здравствену заштиту из обавезног здравственог осигурања;</a:t>
            </a:r>
          </a:p>
          <a:p>
            <a:pPr marL="457200" indent="-457200">
              <a:buFontTx/>
              <a:buAutoNum type="arabicParenR"/>
            </a:pPr>
            <a:r>
              <a:rPr lang="en-US" sz="2200" smtClean="0"/>
              <a:t>Истакнуто обавештење о видовима и износу учешћа </a:t>
            </a:r>
            <a:br>
              <a:rPr lang="en-US" sz="2200" smtClean="0"/>
            </a:br>
            <a:r>
              <a:rPr lang="en-US" sz="2200" smtClean="0"/>
              <a:t>осигураних лица у трошковима здравствене заштите, као и ослобађање од плаћања учешћа;</a:t>
            </a:r>
          </a:p>
        </p:txBody>
      </p:sp>
    </p:spTree>
  </p:cSld>
  <p:clrMapOvr>
    <a:masterClrMapping/>
  </p:clrMapOvr>
  <p:transition spd="slow" advTm="35003"/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800" b="1" smtClean="0"/>
              <a:t>VIII ПОКАЗАТЕЉИ ЗАДОВОЉСТВА КОРИСНИКА УСЛУГАМА</a:t>
            </a:r>
            <a:br>
              <a:rPr lang="en-US" sz="2800" b="1" smtClean="0"/>
            </a:br>
            <a:r>
              <a:rPr lang="en-US" sz="2800" b="1" smtClean="0"/>
              <a:t>ЗДРАВСТВЕНЕ СЛУЖБЕ</a:t>
            </a:r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628775"/>
            <a:ext cx="8229600" cy="4525963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 smtClean="0"/>
              <a:t>4. Истакнут ценовник здравствених услуга које се не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 smtClean="0"/>
              <a:t>    обезбеђују из средстава обавезног здравственог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/>
              <a:t> </a:t>
            </a:r>
            <a:r>
              <a:rPr lang="sr-Cyrl-RS" sz="2400" dirty="0" smtClean="0"/>
              <a:t>   осигурања, а које пацијенти плаћају из својих</a:t>
            </a:r>
          </a:p>
          <a:p>
            <a:pPr marL="0" indent="0"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/>
              <a:t> </a:t>
            </a:r>
            <a:r>
              <a:rPr lang="sr-Cyrl-RS" sz="2400" dirty="0" smtClean="0"/>
              <a:t>   средстава;</a:t>
            </a:r>
            <a:endParaRPr lang="sr-Cyrl-RS" sz="2400" dirty="0"/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 smtClean="0"/>
              <a:t>5. Постављање кутије за примедбе и приговоре</a:t>
            </a:r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 smtClean="0"/>
              <a:t>    пацијената;</a:t>
            </a:r>
            <a:endParaRPr lang="sr-Cyrl-RS" sz="2400" dirty="0"/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 smtClean="0"/>
              <a:t>6. Истакнуто име и презиме, број канцеларије и радно</a:t>
            </a:r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 smtClean="0"/>
              <a:t>    време, особе задужене за вођење поступка по</a:t>
            </a:r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/>
              <a:t> </a:t>
            </a:r>
            <a:r>
              <a:rPr lang="sr-Cyrl-RS" sz="2400" dirty="0" smtClean="0"/>
              <a:t>   приговору пацијената (заштитника пацијентових права);</a:t>
            </a:r>
          </a:p>
          <a:p>
            <a:pPr eaLnBrk="1" hangingPunct="1">
              <a:lnSpc>
                <a:spcPct val="90000"/>
              </a:lnSpc>
              <a:buFontTx/>
              <a:buNone/>
              <a:defRPr/>
            </a:pPr>
            <a:r>
              <a:rPr lang="sr-Cyrl-RS" sz="2400" dirty="0" smtClean="0"/>
              <a:t>7. Број поднетих приговора;</a:t>
            </a:r>
          </a:p>
        </p:txBody>
      </p:sp>
    </p:spTree>
  </p:cSld>
  <p:clrMapOvr>
    <a:masterClrMapping/>
  </p:clrMapOvr>
  <p:transition spd="slow" advTm="26244"/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800" b="1" smtClean="0"/>
              <a:t>VIII ПОКАЗАТЕЉИ ЗАДОВОЉСТВА КОРИСНИКА УСЛУГАМА</a:t>
            </a:r>
            <a:br>
              <a:rPr lang="en-US" sz="2800" b="1" smtClean="0"/>
            </a:br>
            <a:r>
              <a:rPr lang="en-US" sz="2800" b="1" smtClean="0"/>
              <a:t>ЗДРАВСТВЕНЕ СЛУЖБЕ</a:t>
            </a:r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sz="2200" smtClean="0"/>
              <a:t>8) Истакнут списак лекара који могу бити изабрани лекари, а  које пацијенти могу изабрати, као и њихово радно време у </a:t>
            </a:r>
            <a:br>
              <a:rPr lang="en-US" sz="2200" smtClean="0"/>
            </a:br>
            <a:r>
              <a:rPr lang="en-US" sz="2200" smtClean="0"/>
              <a:t>здравственим установама примарне здравствене заштите, а  у специјалистичко-консултативним службама, као и у  саветовалиштима у установама свих нивоа здравствене заштите истакнут списак лекара који раде и њихово радно време;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sz="2200" smtClean="0"/>
              <a:t/>
            </a:r>
            <a:br>
              <a:rPr lang="en-US" sz="2200" smtClean="0"/>
            </a:br>
            <a:r>
              <a:rPr lang="en-US" sz="2200" smtClean="0"/>
              <a:t>9) Обављено истраживање задовољства корисника услугама  здравствене заштите;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sz="2200" smtClean="0"/>
              <a:t/>
            </a:r>
            <a:br>
              <a:rPr lang="en-US" sz="2200" smtClean="0"/>
            </a:br>
            <a:r>
              <a:rPr lang="en-US" sz="2200" smtClean="0"/>
              <a:t>10) Урађена анализа о спроведеном истраживању </a:t>
            </a:r>
            <a:br>
              <a:rPr lang="en-US" sz="2200" smtClean="0"/>
            </a:br>
            <a:r>
              <a:rPr lang="en-US" sz="2200" smtClean="0"/>
              <a:t>задовољства корисника услугама здравствене заштите и предузете мере и активности на сталном унапређењу квалитета.</a:t>
            </a:r>
          </a:p>
        </p:txBody>
      </p:sp>
    </p:spTree>
  </p:cSld>
  <p:clrMapOvr>
    <a:masterClrMapping/>
  </p:clrMapOvr>
  <p:transition spd="slow" advTm="55131"/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2800" b="1" smtClean="0"/>
              <a:t>X ПОКАЗАТЕЉИ ЗАДОВОЉСТВА ЗАПОСЛЕНИХ У ЗДРАВСТВЕНОЈ УСТАНОВИ</a:t>
            </a:r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14350" indent="-514350" eaLnBrk="1" hangingPunct="1">
              <a:buFontTx/>
              <a:buAutoNum type="arabicParenR"/>
            </a:pPr>
            <a:r>
              <a:rPr lang="en-US" smtClean="0"/>
              <a:t>Обављено истраживање задовољства запослених у здравственој установи;</a:t>
            </a:r>
          </a:p>
          <a:p>
            <a:pPr marL="514350" indent="-514350" eaLnBrk="1" hangingPunct="1">
              <a:buFontTx/>
              <a:buAutoNum type="arabicParenR"/>
            </a:pPr>
            <a:r>
              <a:rPr lang="en-US" smtClean="0"/>
              <a:t>Урађена анализа о спроведеном истраживању задовољства запослених у здравственој установи и предузете мере и активности на сталном унапређењу квалитета.</a:t>
            </a:r>
          </a:p>
        </p:txBody>
      </p:sp>
    </p:spTree>
  </p:cSld>
  <p:clrMapOvr>
    <a:masterClrMapping/>
  </p:clrMapOvr>
  <p:transition spd="slow" advTm="32372"/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>
          <a:xfrm>
            <a:off x="527050" y="692150"/>
            <a:ext cx="8229600" cy="1143000"/>
          </a:xfrm>
        </p:spPr>
        <p:txBody>
          <a:bodyPr/>
          <a:lstStyle/>
          <a:p>
            <a:pPr eaLnBrk="1" hangingPunct="1"/>
            <a:r>
              <a:rPr lang="en-US" sz="3200" b="1" smtClean="0"/>
              <a:t>          </a:t>
            </a:r>
            <a:br>
              <a:rPr lang="en-US" sz="3200" b="1" smtClean="0"/>
            </a:br>
            <a:r>
              <a:rPr lang="en-US" sz="3200" b="1" smtClean="0"/>
              <a:t>XI КОМИСИЈА ЗА УНАПРЕЂЕЊЕ</a:t>
            </a:r>
            <a:br>
              <a:rPr lang="en-US" sz="3200" b="1" smtClean="0"/>
            </a:br>
            <a:r>
              <a:rPr lang="en-US" sz="3200" b="1" smtClean="0"/>
              <a:t> КВАЛИТЕТА РАДА</a:t>
            </a:r>
            <a:br>
              <a:rPr lang="en-US" sz="3200" b="1" smtClean="0"/>
            </a:br>
            <a:r>
              <a:rPr lang="en-US" sz="3200" smtClean="0"/>
              <a:t/>
            </a:r>
            <a:br>
              <a:rPr lang="en-US" sz="3200" smtClean="0"/>
            </a:br>
            <a:r>
              <a:rPr lang="en-US" sz="2400" smtClean="0"/>
              <a:t>1. Постојање интегрисаног плана сталног унапређења квалитета рада здравствене установе идр</a:t>
            </a:r>
            <a:br>
              <a:rPr lang="en-US" sz="2400" smtClean="0"/>
            </a:br>
            <a:endParaRPr lang="en-US" sz="2400" smtClean="0"/>
          </a:p>
        </p:txBody>
      </p:sp>
      <p:sp>
        <p:nvSpPr>
          <p:cNvPr id="59395" name="Rectangle 4"/>
          <p:cNvSpPr>
            <a:spLocks noChangeArrowheads="1"/>
          </p:cNvSpPr>
          <p:nvPr/>
        </p:nvSpPr>
        <p:spPr bwMode="auto">
          <a:xfrm>
            <a:off x="539750" y="3213100"/>
            <a:ext cx="8229600" cy="11430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eaLnBrk="1" hangingPunct="1">
              <a:defRPr/>
            </a:pPr>
            <a:endParaRPr lang="sr-Cyrl-RS" sz="3200" b="1" dirty="0">
              <a:solidFill>
                <a:schemeClr val="tx2"/>
              </a:solidFill>
              <a:latin typeface="Arial" charset="0"/>
              <a:cs typeface="Arial" charset="0"/>
            </a:endParaRPr>
          </a:p>
          <a:p>
            <a:pPr algn="ctr" eaLnBrk="1" hangingPunct="1">
              <a:defRPr/>
            </a:pPr>
            <a:endParaRPr lang="sr-Cyrl-RS" sz="3200" b="1" dirty="0">
              <a:solidFill>
                <a:schemeClr val="tx2"/>
              </a:solidFill>
              <a:latin typeface="Arial" charset="0"/>
              <a:cs typeface="Arial" charset="0"/>
            </a:endParaRPr>
          </a:p>
          <a:p>
            <a:pPr algn="ctr" eaLnBrk="1" hangingPunct="1">
              <a:defRPr/>
            </a:pPr>
            <a:endParaRPr lang="sr-Cyrl-RS" sz="3200" b="1" dirty="0">
              <a:solidFill>
                <a:schemeClr val="tx2"/>
              </a:solidFill>
              <a:latin typeface="Arial" charset="0"/>
              <a:cs typeface="Arial" charset="0"/>
            </a:endParaRPr>
          </a:p>
          <a:p>
            <a:pPr algn="ctr" eaLnBrk="1" hangingPunct="1">
              <a:defRPr/>
            </a:pPr>
            <a:r>
              <a:rPr lang="sr-Cyrl-RS" sz="3200" b="1" dirty="0">
                <a:solidFill>
                  <a:schemeClr val="tx2"/>
                </a:solidFill>
                <a:latin typeface="Arial" charset="0"/>
                <a:cs typeface="Arial" charset="0"/>
              </a:rPr>
              <a:t>XI </a:t>
            </a:r>
            <a:r>
              <a:rPr lang="sr-Cyrl-RS" sz="3200" b="1" dirty="0">
                <a:latin typeface="Arial" charset="0"/>
                <a:cs typeface="Arial" charset="0"/>
              </a:rPr>
              <a:t>СТИЦАЊЕ И ОБНОВА ЗНАЊА И ВЕШТИНА ЗАПОСЛЕНИХ</a:t>
            </a:r>
          </a:p>
          <a:p>
            <a:pPr eaLnBrk="1" hangingPunct="1">
              <a:defRPr/>
            </a:pPr>
            <a:endParaRPr lang="sr-Cyrl-RS" sz="3200" dirty="0">
              <a:latin typeface="Arial" charset="0"/>
              <a:cs typeface="Arial" charset="0"/>
            </a:endParaRPr>
          </a:p>
          <a:p>
            <a:pPr marL="457200" indent="-457200" eaLnBrk="1" hangingPunct="1">
              <a:buFont typeface="+mj-lt"/>
              <a:buAutoNum type="arabicParenR"/>
              <a:defRPr/>
            </a:pPr>
            <a:r>
              <a:rPr lang="sr-Cyrl-RS" sz="2400" dirty="0">
                <a:latin typeface="Arial" charset="0"/>
                <a:cs typeface="Arial" charset="0"/>
              </a:rPr>
              <a:t>Постојање плана едукације за све запослене у здравственој установи;</a:t>
            </a:r>
          </a:p>
          <a:p>
            <a:pPr marL="457200" indent="-457200" eaLnBrk="1" hangingPunct="1">
              <a:buFont typeface="+mj-lt"/>
              <a:buAutoNum type="arabicParenR"/>
              <a:defRPr/>
            </a:pPr>
            <a:r>
              <a:rPr lang="sr-Cyrl-RS" sz="2400" dirty="0">
                <a:latin typeface="Arial" charset="0"/>
                <a:cs typeface="Arial" charset="0"/>
              </a:rPr>
              <a:t>Број радионица, едукативних скупова и семинара одржаних у здравственој установи (извештава се као апсолутни број радионица, едукативних скупова и семинара одржаних у здравственој установи у току извештајног периода)</a:t>
            </a:r>
            <a:endParaRPr lang="sr-Cyrl-RS" sz="2400" dirty="0">
              <a:solidFill>
                <a:schemeClr val="tx2"/>
              </a:solidFill>
              <a:latin typeface="Arial" charset="0"/>
              <a:cs typeface="Arial" charset="0"/>
            </a:endParaRPr>
          </a:p>
        </p:txBody>
      </p:sp>
    </p:spTree>
  </p:cSld>
  <p:clrMapOvr>
    <a:masterClrMapping/>
  </p:clrMapOvr>
  <p:transition spd="slow" advTm="44632"/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260350"/>
            <a:ext cx="8229600" cy="792163"/>
          </a:xfrm>
        </p:spPr>
        <p:txBody>
          <a:bodyPr/>
          <a:lstStyle/>
          <a:p>
            <a:pPr eaLnBrk="1" hangingPunct="1"/>
            <a:r>
              <a:rPr lang="en-US" sz="2800" b="1" smtClean="0"/>
              <a:t>ДОСТАВЉАЊЕ ПОДАТАКА О ПОКАЗАТЕЉИМА КВАЛИТЕТА</a:t>
            </a:r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endParaRPr lang="en-US" sz="2400" smtClean="0"/>
          </a:p>
          <a:p>
            <a:pPr eaLnBrk="1" hangingPunct="1">
              <a:lnSpc>
                <a:spcPct val="80000"/>
              </a:lnSpc>
            </a:pPr>
            <a:r>
              <a:rPr lang="en-US" sz="2400" smtClean="0"/>
              <a:t>Здравствена установа прикупља податке за </a:t>
            </a:r>
            <a:br>
              <a:rPr lang="en-US" sz="2400" smtClean="0"/>
            </a:br>
            <a:r>
              <a:rPr lang="en-US" sz="2400" smtClean="0"/>
              <a:t>израчунавање показатеља квалитета, које</a:t>
            </a:r>
            <a:br>
              <a:rPr lang="en-US" sz="2400" smtClean="0"/>
            </a:br>
            <a:r>
              <a:rPr lang="en-US" sz="2400" smtClean="0"/>
              <a:t>једанпут годишње преко надлежног завода за </a:t>
            </a:r>
            <a:br>
              <a:rPr lang="en-US" sz="2400" smtClean="0"/>
            </a:br>
            <a:r>
              <a:rPr lang="en-US" sz="2400" smtClean="0"/>
              <a:t>јавно здравље доставља Институту за јавно</a:t>
            </a:r>
            <a:br>
              <a:rPr lang="en-US" sz="2400" smtClean="0"/>
            </a:br>
            <a:r>
              <a:rPr lang="en-US" sz="2400" smtClean="0"/>
              <a:t>здравље Србије "др Милан Јовановић Батут".</a:t>
            </a:r>
          </a:p>
          <a:p>
            <a:pPr eaLnBrk="1" hangingPunct="1">
              <a:lnSpc>
                <a:spcPct val="80000"/>
              </a:lnSpc>
            </a:pPr>
            <a:endParaRPr lang="en-US" sz="2400" smtClean="0"/>
          </a:p>
          <a:p>
            <a:pPr eaLnBrk="1" hangingPunct="1">
              <a:lnSpc>
                <a:spcPct val="80000"/>
              </a:lnSpc>
            </a:pPr>
            <a:r>
              <a:rPr lang="en-US" sz="2400" smtClean="0"/>
              <a:t>Завод за јавно здравље основан за територију  Републике годишње доставља извештај о показатељима квалитета здравствене заштите  Министарству здравља и Републичком заводу за здравствено осигурање</a:t>
            </a:r>
            <a:r>
              <a:rPr lang="en-US" sz="2800" smtClean="0"/>
              <a:t>.</a:t>
            </a:r>
          </a:p>
        </p:txBody>
      </p:sp>
    </p:spTree>
  </p:cSld>
  <p:clrMapOvr>
    <a:masterClrMapping/>
  </p:clrMapOvr>
  <p:transition spd="slow" advTm="42911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476250"/>
            <a:ext cx="8229600" cy="4525963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600" dirty="0" err="1" smtClean="0"/>
              <a:t>Стално</a:t>
            </a:r>
            <a:r>
              <a:rPr lang="en-US" sz="2600" dirty="0" smtClean="0"/>
              <a:t> </a:t>
            </a:r>
            <a:r>
              <a:rPr lang="en-US" sz="2600" dirty="0" err="1" smtClean="0"/>
              <a:t>унапређење</a:t>
            </a:r>
            <a:r>
              <a:rPr lang="en-US" sz="2600" dirty="0" smtClean="0"/>
              <a:t> </a:t>
            </a:r>
            <a:r>
              <a:rPr lang="en-US" sz="2600" dirty="0" err="1" smtClean="0"/>
              <a:t>квалитета</a:t>
            </a:r>
            <a:r>
              <a:rPr lang="en-US" sz="2600" dirty="0" smtClean="0"/>
              <a:t> </a:t>
            </a:r>
            <a:r>
              <a:rPr lang="en-US" sz="2600" dirty="0" err="1" smtClean="0"/>
              <a:t>захтева</a:t>
            </a:r>
            <a:r>
              <a:rPr lang="en-US" sz="2600" dirty="0" smtClean="0"/>
              <a:t> </a:t>
            </a:r>
            <a:r>
              <a:rPr lang="en-US" sz="2600" dirty="0" err="1" smtClean="0"/>
              <a:t>увођење</a:t>
            </a:r>
            <a:r>
              <a:rPr lang="en-US" sz="2600" dirty="0" smtClean="0"/>
              <a:t> </a:t>
            </a:r>
            <a:r>
              <a:rPr lang="en-US" sz="2600" dirty="0" err="1" smtClean="0"/>
              <a:t>културе</a:t>
            </a:r>
            <a:r>
              <a:rPr lang="en-US" sz="2600" dirty="0" smtClean="0"/>
              <a:t> </a:t>
            </a:r>
            <a:r>
              <a:rPr lang="en-US" sz="2600" dirty="0" err="1" smtClean="0"/>
              <a:t>квалитета</a:t>
            </a:r>
            <a:r>
              <a:rPr lang="en-US" sz="2600" dirty="0" smtClean="0"/>
              <a:t> </a:t>
            </a:r>
            <a:r>
              <a:rPr lang="en-US" sz="2600" dirty="0" err="1" smtClean="0"/>
              <a:t>која</a:t>
            </a:r>
            <a:r>
              <a:rPr lang="en-US" sz="2600" dirty="0" smtClean="0"/>
              <a:t> </a:t>
            </a:r>
            <a:r>
              <a:rPr lang="en-US" sz="2600" dirty="0" err="1" smtClean="0"/>
              <a:t>ће</a:t>
            </a:r>
            <a:r>
              <a:rPr lang="en-US" sz="2600" dirty="0" smtClean="0"/>
              <a:t> </a:t>
            </a:r>
            <a:r>
              <a:rPr lang="en-US" sz="2600" dirty="0" err="1" smtClean="0"/>
              <a:t>подједнако</a:t>
            </a:r>
            <a:r>
              <a:rPr lang="en-US" sz="2600" dirty="0" smtClean="0"/>
              <a:t> </a:t>
            </a:r>
            <a:r>
              <a:rPr lang="en-US" sz="2600" dirty="0" err="1" smtClean="0"/>
              <a:t>укључити</a:t>
            </a:r>
            <a:r>
              <a:rPr lang="en-US" sz="2600" dirty="0" smtClean="0"/>
              <a:t> </a:t>
            </a:r>
            <a:r>
              <a:rPr lang="en-US" sz="2600" dirty="0" err="1" smtClean="0"/>
              <a:t>све</a:t>
            </a:r>
            <a:r>
              <a:rPr lang="en-US" sz="2600" dirty="0" smtClean="0"/>
              <a:t> </a:t>
            </a:r>
            <a:r>
              <a:rPr lang="en-US" sz="2600" dirty="0" err="1" smtClean="0"/>
              <a:t>интересне</a:t>
            </a:r>
            <a:r>
              <a:rPr lang="en-US" sz="2600" dirty="0" smtClean="0"/>
              <a:t> </a:t>
            </a:r>
            <a:r>
              <a:rPr lang="en-US" sz="2600" dirty="0" err="1" smtClean="0"/>
              <a:t>групе</a:t>
            </a:r>
            <a:r>
              <a:rPr lang="en-US" sz="2600" dirty="0" smtClean="0"/>
              <a:t> - </a:t>
            </a:r>
            <a:r>
              <a:rPr lang="en-US" sz="2600" i="1" dirty="0" err="1" smtClean="0"/>
              <a:t>кориснике</a:t>
            </a:r>
            <a:r>
              <a:rPr lang="en-US" sz="2600" i="1" dirty="0" smtClean="0"/>
              <a:t>, </a:t>
            </a:r>
            <a:r>
              <a:rPr lang="en-US" sz="2600" i="1" dirty="0" err="1" smtClean="0"/>
              <a:t>даваоце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здравствених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услуга</a:t>
            </a:r>
            <a:r>
              <a:rPr lang="en-US" sz="2600" i="1" dirty="0" smtClean="0"/>
              <a:t>, </a:t>
            </a:r>
            <a:r>
              <a:rPr lang="en-US" sz="2600" i="1" dirty="0" err="1" smtClean="0"/>
              <a:t>финансијере</a:t>
            </a:r>
            <a:r>
              <a:rPr lang="en-US" sz="2600" i="1" dirty="0" smtClean="0"/>
              <a:t> и </a:t>
            </a:r>
            <a:r>
              <a:rPr lang="en-US" sz="2600" i="1" dirty="0" err="1" smtClean="0"/>
              <a:t>доносиоце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одлука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на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свим</a:t>
            </a:r>
            <a:r>
              <a:rPr lang="en-US" sz="2600" i="1" dirty="0" smtClean="0"/>
              <a:t> </a:t>
            </a:r>
            <a:r>
              <a:rPr lang="en-US" sz="2600" i="1" dirty="0" err="1" smtClean="0"/>
              <a:t>нивоима</a:t>
            </a:r>
            <a:r>
              <a:rPr lang="en-US" sz="2600" dirty="0" smtClean="0"/>
              <a:t>. </a:t>
            </a:r>
            <a:endParaRPr lang="sr-Cyrl-RS" sz="2600" dirty="0" smtClean="0"/>
          </a:p>
          <a:p>
            <a:pPr eaLnBrk="1" hangingPunct="1">
              <a:lnSpc>
                <a:spcPct val="80000"/>
              </a:lnSpc>
            </a:pPr>
            <a:r>
              <a:rPr lang="en-US" sz="2600" dirty="0" err="1" smtClean="0"/>
              <a:t>Традиционално</a:t>
            </a:r>
            <a:r>
              <a:rPr lang="en-US" sz="2600" dirty="0" smtClean="0"/>
              <a:t> </a:t>
            </a:r>
            <a:r>
              <a:rPr lang="en-US" sz="2600" dirty="0" err="1" smtClean="0"/>
              <a:t>схватање</a:t>
            </a:r>
            <a:r>
              <a:rPr lang="en-US" sz="2600" dirty="0" smtClean="0"/>
              <a:t> </a:t>
            </a:r>
            <a:r>
              <a:rPr lang="en-US" sz="2600" dirty="0" err="1" smtClean="0"/>
              <a:t>да</a:t>
            </a:r>
            <a:r>
              <a:rPr lang="en-US" sz="2600" dirty="0" smtClean="0"/>
              <a:t> </a:t>
            </a:r>
            <a:r>
              <a:rPr lang="en-US" sz="2600" dirty="0" err="1" smtClean="0"/>
              <a:t>су</a:t>
            </a:r>
            <a:r>
              <a:rPr lang="en-US" sz="2600" dirty="0" smtClean="0"/>
              <a:t> </a:t>
            </a:r>
            <a:r>
              <a:rPr lang="en-US" sz="2600" dirty="0" err="1" smtClean="0"/>
              <a:t>здравствени</a:t>
            </a:r>
            <a:r>
              <a:rPr lang="en-US" sz="2600" dirty="0" smtClean="0"/>
              <a:t> </a:t>
            </a:r>
            <a:r>
              <a:rPr lang="en-US" sz="2600" dirty="0" err="1" smtClean="0"/>
              <a:t>радници</a:t>
            </a:r>
            <a:r>
              <a:rPr lang="en-US" sz="2600" dirty="0" smtClean="0"/>
              <a:t> и </a:t>
            </a:r>
            <a:r>
              <a:rPr lang="en-US" sz="2600" dirty="0" err="1" smtClean="0"/>
              <a:t>здравствени</a:t>
            </a:r>
            <a:r>
              <a:rPr lang="en-US" sz="2600" dirty="0" smtClean="0"/>
              <a:t> </a:t>
            </a:r>
            <a:r>
              <a:rPr lang="en-US" sz="2600" dirty="0" err="1" smtClean="0"/>
              <a:t>сарадници</a:t>
            </a:r>
            <a:r>
              <a:rPr lang="en-US" sz="2600" dirty="0" smtClean="0"/>
              <a:t>, </a:t>
            </a:r>
            <a:r>
              <a:rPr lang="en-US" sz="2600" dirty="0" err="1" smtClean="0"/>
              <a:t>као</a:t>
            </a:r>
            <a:r>
              <a:rPr lang="en-US" sz="2600" dirty="0" smtClean="0"/>
              <a:t> </a:t>
            </a:r>
            <a:r>
              <a:rPr lang="en-US" sz="2600" dirty="0" err="1" smtClean="0"/>
              <a:t>непосредни</a:t>
            </a:r>
            <a:r>
              <a:rPr lang="en-US" sz="2600" dirty="0" smtClean="0"/>
              <a:t> </a:t>
            </a:r>
            <a:r>
              <a:rPr lang="en-US" sz="2600" dirty="0" err="1" smtClean="0"/>
              <a:t>даваоци</a:t>
            </a:r>
            <a:r>
              <a:rPr lang="en-US" sz="2600" dirty="0" smtClean="0"/>
              <a:t> </a:t>
            </a:r>
            <a:r>
              <a:rPr lang="en-US" sz="2600" dirty="0" err="1" smtClean="0"/>
              <a:t>здравствених</a:t>
            </a:r>
            <a:r>
              <a:rPr lang="en-US" sz="2600" dirty="0" smtClean="0"/>
              <a:t> </a:t>
            </a:r>
            <a:r>
              <a:rPr lang="en-US" sz="2600" dirty="0" err="1" smtClean="0"/>
              <a:t>услуга</a:t>
            </a:r>
            <a:r>
              <a:rPr lang="en-US" sz="2600" dirty="0" smtClean="0"/>
              <a:t>, </a:t>
            </a:r>
            <a:r>
              <a:rPr lang="en-US" sz="2600" dirty="0" err="1" smtClean="0"/>
              <a:t>једини</a:t>
            </a:r>
            <a:r>
              <a:rPr lang="en-US" sz="2600" dirty="0" smtClean="0"/>
              <a:t> </a:t>
            </a:r>
            <a:r>
              <a:rPr lang="en-US" sz="2600" dirty="0" err="1" smtClean="0"/>
              <a:t>одговорни</a:t>
            </a:r>
            <a:r>
              <a:rPr lang="en-US" sz="2600" dirty="0" smtClean="0"/>
              <a:t> </a:t>
            </a:r>
            <a:r>
              <a:rPr lang="en-US" sz="2600" dirty="0" err="1" smtClean="0"/>
              <a:t>за</a:t>
            </a:r>
            <a:r>
              <a:rPr lang="en-US" sz="2600" dirty="0" smtClean="0"/>
              <a:t> </a:t>
            </a:r>
            <a:r>
              <a:rPr lang="en-US" sz="2600" dirty="0" err="1" smtClean="0"/>
              <a:t>квалитет</a:t>
            </a:r>
            <a:r>
              <a:rPr lang="en-US" sz="2600" dirty="0" smtClean="0"/>
              <a:t> </a:t>
            </a:r>
            <a:r>
              <a:rPr lang="en-US" sz="2600" dirty="0" err="1" smtClean="0"/>
              <a:t>пружене</a:t>
            </a:r>
            <a:r>
              <a:rPr lang="en-US" sz="2600" dirty="0" smtClean="0"/>
              <a:t> </a:t>
            </a:r>
            <a:r>
              <a:rPr lang="en-US" sz="2600" dirty="0" err="1" smtClean="0"/>
              <a:t>здравствене</a:t>
            </a:r>
            <a:r>
              <a:rPr lang="en-US" sz="2600" dirty="0" smtClean="0"/>
              <a:t> </a:t>
            </a:r>
            <a:r>
              <a:rPr lang="en-US" sz="2600" dirty="0" err="1" smtClean="0"/>
              <a:t>заштите</a:t>
            </a:r>
            <a:r>
              <a:rPr lang="en-US" sz="2600" dirty="0" smtClean="0"/>
              <a:t>, </a:t>
            </a:r>
            <a:r>
              <a:rPr lang="en-US" sz="2600" dirty="0" err="1" smtClean="0"/>
              <a:t>замењено</a:t>
            </a:r>
            <a:r>
              <a:rPr lang="en-US" sz="2600" dirty="0" smtClean="0"/>
              <a:t> </a:t>
            </a:r>
            <a:r>
              <a:rPr lang="en-US" sz="2600" dirty="0" err="1" smtClean="0"/>
              <a:t>је</a:t>
            </a:r>
            <a:r>
              <a:rPr lang="en-US" sz="2600" dirty="0" smtClean="0"/>
              <a:t> </a:t>
            </a:r>
            <a:r>
              <a:rPr lang="en-US" sz="2600" dirty="0" err="1" smtClean="0"/>
              <a:t>новим</a:t>
            </a:r>
            <a:r>
              <a:rPr lang="en-US" sz="2600" dirty="0" smtClean="0"/>
              <a:t> </a:t>
            </a:r>
            <a:r>
              <a:rPr lang="en-US" sz="2600" dirty="0" err="1" smtClean="0"/>
              <a:t>приступом</a:t>
            </a:r>
            <a:r>
              <a:rPr lang="en-US" sz="2600" dirty="0" smtClean="0"/>
              <a:t> </a:t>
            </a:r>
            <a:r>
              <a:rPr lang="en-US" sz="2600" dirty="0" err="1" smtClean="0"/>
              <a:t>који</a:t>
            </a:r>
            <a:r>
              <a:rPr lang="en-US" sz="2600" dirty="0" smtClean="0"/>
              <a:t> </a:t>
            </a:r>
            <a:r>
              <a:rPr lang="en-US" sz="2600" dirty="0" err="1" smtClean="0"/>
              <a:t>препознаје</a:t>
            </a:r>
            <a:r>
              <a:rPr lang="en-US" sz="2600" dirty="0" smtClean="0"/>
              <a:t> </a:t>
            </a:r>
            <a:r>
              <a:rPr lang="en-US" sz="2600" dirty="0" err="1" smtClean="0"/>
              <a:t>значај</a:t>
            </a:r>
            <a:r>
              <a:rPr lang="en-US" sz="2600" dirty="0" smtClean="0"/>
              <a:t> </a:t>
            </a:r>
            <a:r>
              <a:rPr lang="en-US" sz="2600" dirty="0" err="1" smtClean="0"/>
              <a:t>организације</a:t>
            </a:r>
            <a:r>
              <a:rPr lang="en-US" sz="2600" dirty="0" smtClean="0"/>
              <a:t> у </a:t>
            </a:r>
            <a:r>
              <a:rPr lang="en-US" sz="2600" dirty="0" err="1" smtClean="0"/>
              <a:t>целини</a:t>
            </a:r>
            <a:r>
              <a:rPr lang="en-US" sz="2600" dirty="0" smtClean="0"/>
              <a:t>, а </a:t>
            </a:r>
            <a:r>
              <a:rPr lang="en-US" sz="2600" dirty="0" err="1" smtClean="0"/>
              <a:t>посебно</a:t>
            </a:r>
            <a:r>
              <a:rPr lang="en-US" sz="2600" dirty="0" smtClean="0"/>
              <a:t> </a:t>
            </a:r>
            <a:r>
              <a:rPr lang="en-US" sz="2600" dirty="0" err="1" smtClean="0"/>
              <a:t>улогу</a:t>
            </a:r>
            <a:r>
              <a:rPr lang="en-US" sz="2600" dirty="0" smtClean="0"/>
              <a:t> </a:t>
            </a:r>
            <a:r>
              <a:rPr lang="en-US" sz="2600" dirty="0" err="1" smtClean="0"/>
              <a:t>менаџмента</a:t>
            </a:r>
            <a:r>
              <a:rPr lang="en-US" sz="2600" dirty="0" smtClean="0"/>
              <a:t>, </a:t>
            </a:r>
            <a:r>
              <a:rPr lang="en-US" sz="2600" dirty="0" err="1" smtClean="0"/>
              <a:t>као</a:t>
            </a:r>
            <a:r>
              <a:rPr lang="en-US" sz="2600" dirty="0" smtClean="0"/>
              <a:t> и </a:t>
            </a:r>
            <a:r>
              <a:rPr lang="en-US" sz="2600" dirty="0" err="1" smtClean="0"/>
              <a:t>читавог</a:t>
            </a:r>
            <a:r>
              <a:rPr lang="en-US" sz="2600" dirty="0" smtClean="0"/>
              <a:t> </a:t>
            </a:r>
            <a:r>
              <a:rPr lang="en-US" sz="2600" dirty="0" err="1" smtClean="0"/>
              <a:t>процеса</a:t>
            </a:r>
            <a:r>
              <a:rPr lang="en-US" sz="2600" dirty="0" smtClean="0"/>
              <a:t> </a:t>
            </a:r>
            <a:r>
              <a:rPr lang="en-US" sz="2600" dirty="0" err="1" smtClean="0"/>
              <a:t>рада</a:t>
            </a:r>
            <a:r>
              <a:rPr lang="en-US" sz="2600" dirty="0" smtClean="0"/>
              <a:t>, а </a:t>
            </a:r>
            <a:r>
              <a:rPr lang="en-US" sz="2600" dirty="0" err="1" smtClean="0"/>
              <a:t>не</a:t>
            </a:r>
            <a:r>
              <a:rPr lang="en-US" sz="2600" dirty="0" smtClean="0"/>
              <a:t> </a:t>
            </a:r>
            <a:r>
              <a:rPr lang="en-US" sz="2600" dirty="0" err="1" smtClean="0"/>
              <a:t>појединачног</a:t>
            </a:r>
            <a:r>
              <a:rPr lang="en-US" sz="2600" dirty="0" smtClean="0"/>
              <a:t> </a:t>
            </a:r>
            <a:r>
              <a:rPr lang="en-US" sz="2600" dirty="0" err="1" smtClean="0"/>
              <a:t>извршења</a:t>
            </a:r>
            <a:r>
              <a:rPr lang="en-US" sz="2600" dirty="0" smtClean="0"/>
              <a:t> у </a:t>
            </a:r>
            <a:r>
              <a:rPr lang="en-US" sz="2600" dirty="0" err="1" smtClean="0"/>
              <a:t>задовољавању</a:t>
            </a:r>
            <a:r>
              <a:rPr lang="en-US" sz="2600" dirty="0" smtClean="0"/>
              <a:t> </a:t>
            </a:r>
            <a:r>
              <a:rPr lang="en-US" sz="2600" dirty="0" err="1" smtClean="0"/>
              <a:t>потреба</a:t>
            </a:r>
            <a:r>
              <a:rPr lang="en-US" sz="2600" dirty="0" smtClean="0"/>
              <a:t> </a:t>
            </a:r>
            <a:r>
              <a:rPr lang="en-US" sz="2600" dirty="0" err="1" smtClean="0"/>
              <a:t>корисника</a:t>
            </a:r>
            <a:r>
              <a:rPr lang="en-US" sz="2600" dirty="0" smtClean="0"/>
              <a:t>. </a:t>
            </a:r>
            <a:endParaRPr lang="sr-Cyrl-RS" sz="2600" dirty="0" smtClean="0"/>
          </a:p>
          <a:p>
            <a:pPr eaLnBrk="1" hangingPunct="1">
              <a:lnSpc>
                <a:spcPct val="80000"/>
              </a:lnSpc>
            </a:pPr>
            <a:r>
              <a:rPr lang="en-US" sz="2600" dirty="0" err="1" smtClean="0"/>
              <a:t>Овај</a:t>
            </a:r>
            <a:r>
              <a:rPr lang="en-US" sz="2600" dirty="0" smtClean="0"/>
              <a:t> </a:t>
            </a:r>
            <a:r>
              <a:rPr lang="en-US" sz="2600" dirty="0" err="1" smtClean="0"/>
              <a:t>приступ</a:t>
            </a:r>
            <a:r>
              <a:rPr lang="en-US" sz="2600" dirty="0" smtClean="0"/>
              <a:t> </a:t>
            </a:r>
            <a:r>
              <a:rPr lang="en-US" sz="2600" dirty="0" err="1" smtClean="0"/>
              <a:t>усмерен</a:t>
            </a:r>
            <a:r>
              <a:rPr lang="en-US" sz="2600" dirty="0" smtClean="0"/>
              <a:t> </a:t>
            </a:r>
            <a:r>
              <a:rPr lang="en-US" sz="2600" dirty="0" err="1" smtClean="0"/>
              <a:t>је</a:t>
            </a:r>
            <a:r>
              <a:rPr lang="en-US" sz="2600" dirty="0" smtClean="0"/>
              <a:t> </a:t>
            </a:r>
            <a:r>
              <a:rPr lang="en-US" sz="2600" dirty="0" err="1" smtClean="0"/>
              <a:t>ка</a:t>
            </a:r>
            <a:r>
              <a:rPr lang="en-US" sz="2600" dirty="0" smtClean="0"/>
              <a:t> </a:t>
            </a:r>
            <a:r>
              <a:rPr lang="en-US" sz="2600" dirty="0" err="1" smtClean="0"/>
              <a:t>томе</a:t>
            </a:r>
            <a:r>
              <a:rPr lang="en-US" sz="2600" dirty="0" smtClean="0"/>
              <a:t> </a:t>
            </a:r>
            <a:r>
              <a:rPr lang="en-US" sz="2600" dirty="0" err="1" smtClean="0"/>
              <a:t>да</a:t>
            </a:r>
            <a:r>
              <a:rPr lang="en-US" sz="2600" dirty="0" smtClean="0"/>
              <a:t> </a:t>
            </a:r>
            <a:r>
              <a:rPr lang="en-US" sz="2600" dirty="0" err="1" smtClean="0"/>
              <a:t>открије</a:t>
            </a:r>
            <a:r>
              <a:rPr lang="en-US" sz="2600" dirty="0" smtClean="0"/>
              <a:t> </a:t>
            </a:r>
            <a:r>
              <a:rPr lang="en-US" sz="2600" dirty="0" err="1" smtClean="0"/>
              <a:t>путеве</a:t>
            </a:r>
            <a:r>
              <a:rPr lang="en-US" sz="2600" dirty="0" smtClean="0"/>
              <a:t> </a:t>
            </a:r>
            <a:r>
              <a:rPr lang="en-US" sz="2600" dirty="0" err="1" smtClean="0"/>
              <a:t>који</a:t>
            </a:r>
            <a:r>
              <a:rPr lang="en-US" sz="2600" dirty="0" smtClean="0"/>
              <a:t> </a:t>
            </a:r>
            <a:r>
              <a:rPr lang="en-US" sz="2600" dirty="0" err="1" smtClean="0"/>
              <a:t>могу</a:t>
            </a:r>
            <a:r>
              <a:rPr lang="en-US" sz="2600" dirty="0" smtClean="0"/>
              <a:t> </a:t>
            </a:r>
            <a:r>
              <a:rPr lang="en-US" sz="2600" dirty="0" err="1" smtClean="0"/>
              <a:t>да</a:t>
            </a:r>
            <a:r>
              <a:rPr lang="en-US" sz="2600" dirty="0" smtClean="0"/>
              <a:t> </a:t>
            </a:r>
            <a:r>
              <a:rPr lang="en-US" sz="2600" dirty="0" err="1" smtClean="0"/>
              <a:t>превенирају</a:t>
            </a:r>
            <a:r>
              <a:rPr lang="en-US" sz="2600" dirty="0" smtClean="0"/>
              <a:t> </a:t>
            </a:r>
            <a:r>
              <a:rPr lang="en-US" sz="2600" dirty="0" err="1" smtClean="0"/>
              <a:t>лош</a:t>
            </a:r>
            <a:r>
              <a:rPr lang="en-US" sz="2600" dirty="0" smtClean="0"/>
              <a:t> </a:t>
            </a:r>
            <a:r>
              <a:rPr lang="en-US" sz="2600" dirty="0" err="1" smtClean="0"/>
              <a:t>квалитет</a:t>
            </a:r>
            <a:r>
              <a:rPr lang="en-US" sz="2600" dirty="0" smtClean="0"/>
              <a:t>.</a:t>
            </a:r>
          </a:p>
        </p:txBody>
      </p:sp>
    </p:spTree>
  </p:cSld>
  <p:clrMapOvr>
    <a:masterClrMapping/>
  </p:clrMapOvr>
  <p:transition spd="slow" advTm="43746"/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sr-Cyrl-RS" dirty="0" smtClean="0"/>
              <a:t>ХВАЛА НА ПАЖЊИ!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3266661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5866"/>
    </mc:Choice>
    <mc:Fallback>
      <p:transition spd="slow" advTm="5866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pPr eaLnBrk="1" hangingPunct="1"/>
            <a:r>
              <a:rPr lang="en-US" sz="2800" smtClean="0"/>
              <a:t>Предности увођења сталне културе квалитета могу се сагледати из неколико различитих перспектива: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400" i="1" u="sng" dirty="0" err="1" smtClean="0"/>
              <a:t>Из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угла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здравствене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професије</a:t>
            </a:r>
            <a:r>
              <a:rPr lang="en-US" sz="2400" dirty="0" smtClean="0"/>
              <a:t>, </a:t>
            </a:r>
            <a:r>
              <a:rPr lang="en-US" sz="2400" dirty="0" err="1" smtClean="0"/>
              <a:t>увођење</a:t>
            </a:r>
            <a:r>
              <a:rPr lang="en-US" sz="2400" dirty="0" smtClean="0"/>
              <a:t> </a:t>
            </a:r>
            <a:r>
              <a:rPr lang="en-US" sz="2400" dirty="0" err="1" smtClean="0"/>
              <a:t>културе</a:t>
            </a:r>
            <a:r>
              <a:rPr lang="en-US" sz="2400" dirty="0" smtClean="0"/>
              <a:t> </a:t>
            </a:r>
            <a:r>
              <a:rPr lang="en-US" sz="2400" dirty="0" err="1" smtClean="0"/>
              <a:t>квалитета</a:t>
            </a:r>
            <a:r>
              <a:rPr lang="en-US" sz="2400" dirty="0" smtClean="0"/>
              <a:t> и </a:t>
            </a:r>
            <a:r>
              <a:rPr lang="en-US" sz="2400" dirty="0" err="1" smtClean="0"/>
              <a:t>сталног</a:t>
            </a:r>
            <a:r>
              <a:rPr lang="en-US" sz="2400" dirty="0" smtClean="0"/>
              <a:t> </a:t>
            </a:r>
            <a:r>
              <a:rPr lang="en-US" sz="2400" dirty="0" err="1" smtClean="0"/>
              <a:t>праћења</a:t>
            </a:r>
            <a:r>
              <a:rPr lang="en-US" sz="2400" dirty="0" smtClean="0"/>
              <a:t> </a:t>
            </a:r>
            <a:r>
              <a:rPr lang="en-US" sz="2400" dirty="0" err="1" smtClean="0"/>
              <a:t>квалитета</a:t>
            </a:r>
            <a:r>
              <a:rPr lang="en-US" sz="2400" dirty="0" smtClean="0"/>
              <a:t> </a:t>
            </a:r>
            <a:r>
              <a:rPr lang="en-US" sz="2400" dirty="0" err="1" smtClean="0"/>
              <a:t>рада</a:t>
            </a:r>
            <a:r>
              <a:rPr lang="en-US" sz="2400" dirty="0" smtClean="0"/>
              <a:t> </a:t>
            </a:r>
            <a:r>
              <a:rPr lang="en-US" sz="2400" dirty="0" err="1" smtClean="0"/>
              <a:t>води</a:t>
            </a:r>
            <a:r>
              <a:rPr lang="en-US" sz="2400" dirty="0" smtClean="0"/>
              <a:t> </a:t>
            </a:r>
            <a:r>
              <a:rPr lang="en-US" sz="2400" dirty="0" err="1" smtClean="0"/>
              <a:t>ка</a:t>
            </a:r>
            <a:r>
              <a:rPr lang="en-US" sz="2400" dirty="0" smtClean="0"/>
              <a:t> </a:t>
            </a:r>
            <a:r>
              <a:rPr lang="en-US" sz="2400" dirty="0" err="1" smtClean="0"/>
              <a:t>смањивању</a:t>
            </a:r>
            <a:r>
              <a:rPr lang="en-US" sz="2400" dirty="0" smtClean="0"/>
              <a:t> </a:t>
            </a:r>
            <a:r>
              <a:rPr lang="en-US" sz="2400" dirty="0" err="1" smtClean="0"/>
              <a:t>грешака</a:t>
            </a:r>
            <a:r>
              <a:rPr lang="en-US" sz="2400" dirty="0" smtClean="0"/>
              <a:t> </a:t>
            </a:r>
            <a:r>
              <a:rPr lang="en-US" sz="2400" dirty="0" err="1" smtClean="0"/>
              <a:t>из</a:t>
            </a:r>
            <a:r>
              <a:rPr lang="en-US" sz="2400" dirty="0" smtClean="0"/>
              <a:t> </a:t>
            </a:r>
            <a:r>
              <a:rPr lang="en-US" sz="2400" dirty="0" err="1" smtClean="0"/>
              <a:t>незнања</a:t>
            </a:r>
            <a:r>
              <a:rPr lang="en-US" sz="2400" dirty="0" smtClean="0"/>
              <a:t>, </a:t>
            </a:r>
            <a:r>
              <a:rPr lang="en-US" sz="2400" dirty="0" err="1" smtClean="0"/>
              <a:t>недостатка</a:t>
            </a:r>
            <a:r>
              <a:rPr lang="en-US" sz="2400" dirty="0" smtClean="0"/>
              <a:t> </a:t>
            </a:r>
            <a:r>
              <a:rPr lang="en-US" sz="2400" dirty="0" err="1" smtClean="0"/>
              <a:t>вештина</a:t>
            </a:r>
            <a:r>
              <a:rPr lang="en-US" sz="2400" dirty="0" smtClean="0"/>
              <a:t>, </a:t>
            </a:r>
            <a:r>
              <a:rPr lang="en-US" sz="2400" dirty="0" err="1" smtClean="0"/>
              <a:t>немара</a:t>
            </a:r>
            <a:r>
              <a:rPr lang="en-US" sz="2400" dirty="0" smtClean="0"/>
              <a:t>, </a:t>
            </a:r>
            <a:r>
              <a:rPr lang="en-US" sz="2400" dirty="0" err="1" smtClean="0"/>
              <a:t>недовољне</a:t>
            </a:r>
            <a:r>
              <a:rPr lang="en-US" sz="2400" dirty="0" smtClean="0"/>
              <a:t> </a:t>
            </a:r>
            <a:r>
              <a:rPr lang="en-US" sz="2400" dirty="0" err="1" smtClean="0"/>
              <a:t>мотивације</a:t>
            </a:r>
            <a:r>
              <a:rPr lang="en-US" sz="2400" dirty="0" smtClean="0"/>
              <a:t>, </a:t>
            </a:r>
            <a:r>
              <a:rPr lang="en-US" sz="2400" dirty="0" err="1" smtClean="0"/>
              <a:t>непажње</a:t>
            </a:r>
            <a:r>
              <a:rPr lang="en-US" sz="2400" dirty="0" smtClean="0"/>
              <a:t>.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i="1" u="sng" dirty="0" err="1" smtClean="0"/>
              <a:t>Из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перспективе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корисника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здравствене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заштите</a:t>
            </a:r>
            <a:r>
              <a:rPr lang="en-US" sz="2400" dirty="0" smtClean="0"/>
              <a:t>, </a:t>
            </a:r>
            <a:r>
              <a:rPr lang="en-US" sz="2400" dirty="0" err="1" smtClean="0"/>
              <a:t>предности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огледају</a:t>
            </a:r>
            <a:r>
              <a:rPr lang="en-US" sz="2400" dirty="0" smtClean="0"/>
              <a:t> у </a:t>
            </a:r>
            <a:r>
              <a:rPr lang="en-US" sz="2400" dirty="0" err="1" smtClean="0"/>
              <a:t>омогућавању</a:t>
            </a:r>
            <a:r>
              <a:rPr lang="en-US" sz="2400" dirty="0" smtClean="0"/>
              <a:t> </a:t>
            </a:r>
            <a:r>
              <a:rPr lang="en-US" sz="2400" dirty="0" err="1" smtClean="0"/>
              <a:t>постизања</a:t>
            </a:r>
            <a:r>
              <a:rPr lang="en-US" sz="2400" dirty="0" smtClean="0"/>
              <a:t> </a:t>
            </a:r>
            <a:r>
              <a:rPr lang="en-US" sz="2400" dirty="0" err="1" smtClean="0"/>
              <a:t>адекватног</a:t>
            </a:r>
            <a:r>
              <a:rPr lang="en-US" sz="2400" dirty="0" smtClean="0"/>
              <a:t> </a:t>
            </a:r>
            <a:r>
              <a:rPr lang="en-US" sz="2400" dirty="0" err="1" smtClean="0"/>
              <a:t>одговора</a:t>
            </a:r>
            <a:r>
              <a:rPr lang="en-US" sz="2400" dirty="0" smtClean="0"/>
              <a:t> </a:t>
            </a:r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његове</a:t>
            </a:r>
            <a:r>
              <a:rPr lang="en-US" sz="2400" dirty="0" smtClean="0"/>
              <a:t> </a:t>
            </a:r>
            <a:r>
              <a:rPr lang="en-US" sz="2400" dirty="0" err="1" smtClean="0"/>
              <a:t>захтеве</a:t>
            </a:r>
            <a:r>
              <a:rPr lang="en-US" sz="2400" dirty="0" smtClean="0"/>
              <a:t> и </a:t>
            </a:r>
            <a:r>
              <a:rPr lang="en-US" sz="2400" dirty="0" err="1" smtClean="0"/>
              <a:t>очекивања</a:t>
            </a:r>
            <a:r>
              <a:rPr lang="en-US" sz="2400" dirty="0" smtClean="0"/>
              <a:t> (</a:t>
            </a:r>
            <a:r>
              <a:rPr lang="en-US" sz="2400" dirty="0" err="1" smtClean="0"/>
              <a:t>минимални</a:t>
            </a:r>
            <a:r>
              <a:rPr lang="en-US" sz="2400" dirty="0" smtClean="0"/>
              <a:t> </a:t>
            </a:r>
            <a:r>
              <a:rPr lang="en-US" sz="2400" dirty="0" err="1" smtClean="0"/>
              <a:t>ризик</a:t>
            </a:r>
            <a:r>
              <a:rPr lang="en-US" sz="2400" dirty="0" smtClean="0"/>
              <a:t> </a:t>
            </a:r>
            <a:r>
              <a:rPr lang="en-US" sz="2400" dirty="0" err="1" smtClean="0"/>
              <a:t>по</a:t>
            </a:r>
            <a:r>
              <a:rPr lang="en-US" sz="2400" dirty="0" smtClean="0"/>
              <a:t> </a:t>
            </a:r>
            <a:r>
              <a:rPr lang="en-US" sz="2400" dirty="0" err="1" smtClean="0"/>
              <a:t>његово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здравље</a:t>
            </a:r>
            <a:r>
              <a:rPr lang="en-US" sz="2400" dirty="0" smtClean="0"/>
              <a:t> </a:t>
            </a:r>
            <a:r>
              <a:rPr lang="en-US" sz="2400" dirty="0" err="1" smtClean="0"/>
              <a:t>уз</a:t>
            </a:r>
            <a:r>
              <a:rPr lang="en-US" sz="2400" dirty="0" smtClean="0"/>
              <a:t> </a:t>
            </a:r>
            <a:r>
              <a:rPr lang="en-US" sz="2400" dirty="0" err="1" smtClean="0"/>
              <a:t>максималну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корист</a:t>
            </a:r>
            <a:r>
              <a:rPr lang="en-US" sz="2400" dirty="0" smtClean="0"/>
              <a:t>, </a:t>
            </a:r>
            <a:r>
              <a:rPr lang="en-US" sz="2400" dirty="0" err="1" smtClean="0"/>
              <a:t>као</a:t>
            </a:r>
            <a:r>
              <a:rPr lang="en-US" sz="2400" dirty="0" smtClean="0"/>
              <a:t> и </a:t>
            </a:r>
            <a:r>
              <a:rPr lang="en-US" sz="2400" dirty="0" err="1" smtClean="0"/>
              <a:t>добијање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мерљивих</a:t>
            </a:r>
            <a:r>
              <a:rPr lang="en-US" sz="2400" dirty="0" smtClean="0"/>
              <a:t> </a:t>
            </a:r>
            <a:r>
              <a:rPr lang="en-US" sz="2400" dirty="0" err="1" smtClean="0"/>
              <a:t>резултата</a:t>
            </a:r>
            <a:r>
              <a:rPr lang="en-US" sz="2400" dirty="0" smtClean="0"/>
              <a:t>).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i="1" u="sng" dirty="0" err="1" smtClean="0"/>
              <a:t>Из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перспективе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финансирања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здравствене</a:t>
            </a:r>
            <a:r>
              <a:rPr lang="en-US" sz="2400" i="1" u="sng" dirty="0" smtClean="0"/>
              <a:t> </a:t>
            </a:r>
            <a:r>
              <a:rPr lang="en-US" sz="2400" i="1" u="sng" dirty="0" err="1" smtClean="0"/>
              <a:t>заштите</a:t>
            </a:r>
            <a:r>
              <a:rPr lang="en-US" sz="2400" i="1" u="sng" dirty="0" smtClean="0"/>
              <a:t> </a:t>
            </a:r>
            <a:r>
              <a:rPr lang="en-US" sz="2400" dirty="0" err="1" smtClean="0"/>
              <a:t>то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начин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унапређење</a:t>
            </a:r>
            <a:r>
              <a:rPr lang="en-US" sz="2400" dirty="0" smtClean="0"/>
              <a:t> </a:t>
            </a:r>
            <a:r>
              <a:rPr lang="en-US" sz="2400" dirty="0" err="1" smtClean="0"/>
              <a:t>ефикасности</a:t>
            </a:r>
            <a:r>
              <a:rPr lang="en-US" sz="2400" dirty="0" smtClean="0"/>
              <a:t> </a:t>
            </a:r>
            <a:r>
              <a:rPr lang="en-US" sz="2400" dirty="0" err="1" smtClean="0"/>
              <a:t>система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здравствене</a:t>
            </a:r>
            <a:r>
              <a:rPr lang="en-US" sz="2400" dirty="0" smtClean="0"/>
              <a:t> </a:t>
            </a:r>
            <a:r>
              <a:rPr lang="en-US" sz="2400" dirty="0" err="1" smtClean="0"/>
              <a:t>заштите</a:t>
            </a:r>
            <a:r>
              <a:rPr lang="en-US" sz="2400" dirty="0" smtClean="0"/>
              <a:t>.</a:t>
            </a:r>
          </a:p>
        </p:txBody>
      </p:sp>
    </p:spTree>
  </p:cSld>
  <p:clrMapOvr>
    <a:masterClrMapping/>
  </p:clrMapOvr>
  <p:transition spd="slow" advTm="48994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Визија сталног унапређења квалитета је достизање безбедне и сигурне здравствене заштите коју заједничким напорима развијају сви кључни актери у здравственом систему у интересу корисника.</a:t>
            </a:r>
          </a:p>
        </p:txBody>
      </p:sp>
    </p:spTree>
  </p:cSld>
  <p:clrMapOvr>
    <a:masterClrMapping/>
  </p:clrMapOvr>
  <p:transition spd="slow" advTm="13117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260350"/>
            <a:ext cx="8229600" cy="865188"/>
          </a:xfrm>
        </p:spPr>
        <p:txBody>
          <a:bodyPr/>
          <a:lstStyle/>
          <a:p>
            <a:pPr eaLnBrk="1" hangingPunct="1"/>
            <a:r>
              <a:rPr lang="en-US" sz="2400" b="1" smtClean="0"/>
              <a:t>ДЕФИНИЦИЈА КВАЛИТЕТА ЗДРАВСТВЕНЕ ЗАШТИТЕ И БЕЗБЕДНОСТИ ПАЦИЈЕНАТА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1268413"/>
            <a:ext cx="8229600" cy="4525962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400" dirty="0" err="1" smtClean="0"/>
              <a:t>Једна</a:t>
            </a:r>
            <a:r>
              <a:rPr lang="en-US" sz="2400" dirty="0" smtClean="0"/>
              <a:t> </a:t>
            </a:r>
            <a:r>
              <a:rPr lang="en-US" sz="2400" dirty="0" err="1" smtClean="0"/>
              <a:t>општеприхваћена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дефиниција</a:t>
            </a:r>
            <a:r>
              <a:rPr lang="en-US" sz="2400" dirty="0" smtClean="0"/>
              <a:t> </a:t>
            </a:r>
            <a:r>
              <a:rPr lang="en-US" sz="2400" dirty="0" err="1" smtClean="0"/>
              <a:t>квалитета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здравствене</a:t>
            </a:r>
            <a:r>
              <a:rPr lang="en-US" sz="2400" dirty="0" smtClean="0"/>
              <a:t> </a:t>
            </a:r>
            <a:r>
              <a:rPr lang="en-US" sz="2400" dirty="0" err="1" smtClean="0"/>
              <a:t>заштите</a:t>
            </a:r>
            <a:r>
              <a:rPr lang="en-US" sz="2400" dirty="0" smtClean="0"/>
              <a:t>, </a:t>
            </a:r>
            <a:r>
              <a:rPr lang="en-US" sz="2400" dirty="0" err="1" smtClean="0"/>
              <a:t>истиче</a:t>
            </a:r>
            <a:r>
              <a:rPr lang="en-US" sz="2400" dirty="0" smtClean="0"/>
              <a:t> </a:t>
            </a:r>
            <a:r>
              <a:rPr lang="en-US" sz="2400" dirty="0" err="1" smtClean="0"/>
              <a:t>да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i="1" dirty="0" smtClean="0"/>
              <a:t>"</a:t>
            </a:r>
            <a:r>
              <a:rPr lang="en-US" sz="2400" i="1" dirty="0" err="1" smtClean="0"/>
              <a:t>квалитетна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здравствена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заштита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она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која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омогућава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организацију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ресурса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на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најделотворнији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начин</a:t>
            </a:r>
            <a:r>
              <a:rPr lang="en-US" sz="2400" i="1" dirty="0" smtClean="0"/>
              <a:t>, </a:t>
            </a:r>
            <a:r>
              <a:rPr lang="en-US" sz="2400" i="1" dirty="0" err="1" smtClean="0"/>
              <a:t>како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би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се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задовољиле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здравствене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потребе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корисника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за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превенцијом</a:t>
            </a:r>
            <a:r>
              <a:rPr lang="en-US" sz="2400" i="1" dirty="0" smtClean="0"/>
              <a:t> и </a:t>
            </a:r>
            <a:r>
              <a:rPr lang="en-US" sz="2400" i="1" dirty="0" err="1" smtClean="0"/>
              <a:t>лечењем</a:t>
            </a:r>
            <a:r>
              <a:rPr lang="en-US" sz="2400" i="1" dirty="0" smtClean="0"/>
              <a:t>, </a:t>
            </a:r>
            <a:r>
              <a:rPr lang="en-US" sz="2400" i="1" dirty="0" err="1" smtClean="0"/>
              <a:t>на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безбедан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начин</a:t>
            </a:r>
            <a:r>
              <a:rPr lang="en-US" sz="2400" i="1" dirty="0" smtClean="0"/>
              <a:t>, </a:t>
            </a:r>
            <a:r>
              <a:rPr lang="en-US" sz="2400" i="1" dirty="0" err="1" smtClean="0"/>
              <a:t>без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непотребних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губитака</a:t>
            </a:r>
            <a:r>
              <a:rPr lang="en-US" sz="2400" i="1" dirty="0" smtClean="0"/>
              <a:t> и </a:t>
            </a:r>
            <a:r>
              <a:rPr lang="en-US" sz="2400" i="1" dirty="0" err="1" smtClean="0"/>
              <a:t>на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високом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нивоу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њихових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захтева</a:t>
            </a:r>
            <a:r>
              <a:rPr lang="en-US" sz="2400" i="1" dirty="0" smtClean="0"/>
              <a:t>".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dirty="0" err="1" smtClean="0"/>
              <a:t>Ова</a:t>
            </a:r>
            <a:r>
              <a:rPr lang="en-US" sz="2400" dirty="0" smtClean="0"/>
              <a:t> </a:t>
            </a:r>
            <a:r>
              <a:rPr lang="en-US" sz="2400" dirty="0" err="1" smtClean="0"/>
              <a:t>дефиниција</a:t>
            </a:r>
            <a:r>
              <a:rPr lang="en-US" sz="2400" dirty="0" smtClean="0"/>
              <a:t> </a:t>
            </a:r>
            <a:r>
              <a:rPr lang="en-US" sz="2400" dirty="0" err="1" smtClean="0"/>
              <a:t>показује</a:t>
            </a:r>
            <a:r>
              <a:rPr lang="en-US" sz="2400" dirty="0" smtClean="0"/>
              <a:t> </a:t>
            </a:r>
            <a:r>
              <a:rPr lang="en-US" sz="2400" dirty="0" err="1" smtClean="0"/>
              <a:t>да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квалитет</a:t>
            </a:r>
            <a:r>
              <a:rPr lang="en-US" sz="2400" dirty="0" smtClean="0"/>
              <a:t> </a:t>
            </a:r>
            <a:r>
              <a:rPr lang="en-US" sz="2400" dirty="0" err="1" smtClean="0"/>
              <a:t>резултат</a:t>
            </a:r>
            <a:r>
              <a:rPr lang="en-US" sz="2400" dirty="0" smtClean="0"/>
              <a:t> </a:t>
            </a:r>
            <a:r>
              <a:rPr lang="en-US" sz="2400" dirty="0" err="1" smtClean="0"/>
              <a:t>начина</a:t>
            </a:r>
            <a:r>
              <a:rPr lang="en-US" sz="2400" dirty="0" smtClean="0"/>
              <a:t> </a:t>
            </a:r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који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користе</a:t>
            </a:r>
            <a:r>
              <a:rPr lang="en-US" sz="2400" dirty="0" smtClean="0"/>
              <a:t> </a:t>
            </a:r>
            <a:r>
              <a:rPr lang="en-US" sz="2400" dirty="0" err="1" smtClean="0"/>
              <a:t>ресурси</a:t>
            </a:r>
            <a:r>
              <a:rPr lang="en-US" sz="2400" dirty="0" smtClean="0"/>
              <a:t>, а </a:t>
            </a:r>
            <a:r>
              <a:rPr lang="en-US" sz="2400" dirty="0" err="1" smtClean="0"/>
              <a:t>не</a:t>
            </a:r>
            <a:r>
              <a:rPr lang="en-US" sz="2400" dirty="0" smtClean="0"/>
              <a:t> </a:t>
            </a:r>
            <a:r>
              <a:rPr lang="en-US" sz="2400" dirty="0" err="1" smtClean="0"/>
              <a:t>тога</a:t>
            </a:r>
            <a:r>
              <a:rPr lang="en-US" sz="2400" dirty="0" smtClean="0"/>
              <a:t> </a:t>
            </a:r>
            <a:r>
              <a:rPr lang="en-US" sz="2400" dirty="0" err="1" smtClean="0"/>
              <a:t>колико</a:t>
            </a:r>
            <a:r>
              <a:rPr lang="en-US" sz="2400" dirty="0" smtClean="0"/>
              <a:t> </a:t>
            </a:r>
            <a:r>
              <a:rPr lang="en-US" sz="2400" dirty="0" err="1" smtClean="0"/>
              <a:t>их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располагању</a:t>
            </a:r>
            <a:r>
              <a:rPr lang="en-US" sz="2400" dirty="0" smtClean="0"/>
              <a:t>. У </a:t>
            </a:r>
            <a:r>
              <a:rPr lang="en-US" sz="2400" dirty="0" err="1" smtClean="0"/>
              <a:t>наведеној</a:t>
            </a:r>
            <a:r>
              <a:rPr lang="en-US" sz="2400" dirty="0" smtClean="0"/>
              <a:t> </a:t>
            </a:r>
            <a:r>
              <a:rPr lang="en-US" sz="2400" dirty="0" err="1" smtClean="0"/>
              <a:t>дефиницији</a:t>
            </a:r>
            <a:r>
              <a:rPr lang="en-US" sz="2400" dirty="0" smtClean="0"/>
              <a:t> </a:t>
            </a:r>
            <a:r>
              <a:rPr lang="en-US" sz="2400" dirty="0" err="1" smtClean="0"/>
              <a:t>препозната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потреба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безбедном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здравственом</a:t>
            </a:r>
            <a:r>
              <a:rPr lang="en-US" sz="2400" dirty="0" smtClean="0"/>
              <a:t> </a:t>
            </a:r>
            <a:r>
              <a:rPr lang="en-US" sz="2400" dirty="0" err="1" smtClean="0"/>
              <a:t>заштитом</a:t>
            </a:r>
            <a:r>
              <a:rPr lang="en-US" sz="2400" dirty="0" smtClean="0"/>
              <a:t> и </a:t>
            </a:r>
            <a:r>
              <a:rPr lang="en-US" sz="2400" dirty="0" err="1" smtClean="0"/>
              <a:t>поштовањем</a:t>
            </a:r>
            <a:r>
              <a:rPr lang="en-US" sz="2400" dirty="0" smtClean="0"/>
              <a:t> </a:t>
            </a:r>
            <a:r>
              <a:rPr lang="en-US" sz="2400" dirty="0" err="1" smtClean="0"/>
              <a:t>људских</a:t>
            </a:r>
            <a:r>
              <a:rPr lang="en-US" sz="2400" dirty="0" smtClean="0"/>
              <a:t> </a:t>
            </a:r>
            <a:r>
              <a:rPr lang="en-US" sz="2400" dirty="0" err="1" smtClean="0"/>
              <a:t>права</a:t>
            </a:r>
            <a:r>
              <a:rPr lang="en-US" sz="2400" dirty="0" smtClean="0"/>
              <a:t>. </a:t>
            </a:r>
            <a:r>
              <a:rPr lang="en-US" sz="2400" dirty="0" err="1" smtClean="0"/>
              <a:t>Таквом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здравственом</a:t>
            </a:r>
            <a:r>
              <a:rPr lang="en-US" sz="2400" dirty="0" smtClean="0"/>
              <a:t> </a:t>
            </a:r>
            <a:r>
              <a:rPr lang="en-US" sz="2400" dirty="0" err="1" smtClean="0"/>
              <a:t>заштитом</a:t>
            </a:r>
            <a:r>
              <a:rPr lang="en-US" sz="2400" dirty="0" smtClean="0"/>
              <a:t> </a:t>
            </a:r>
            <a:r>
              <a:rPr lang="en-US" sz="2400" dirty="0" err="1" smtClean="0"/>
              <a:t>обухваћена</a:t>
            </a:r>
            <a:r>
              <a:rPr lang="en-US" sz="2400" dirty="0" smtClean="0"/>
              <a:t> </a:t>
            </a:r>
            <a:r>
              <a:rPr lang="en-US" sz="2400" dirty="0" err="1" smtClean="0"/>
              <a:t>су</a:t>
            </a:r>
            <a:r>
              <a:rPr lang="en-US" sz="2400" dirty="0" smtClean="0"/>
              <a:t> </a:t>
            </a:r>
            <a:r>
              <a:rPr lang="en-US" sz="2400" dirty="0" err="1" smtClean="0"/>
              <a:t>три</a:t>
            </a:r>
            <a:r>
              <a:rPr lang="en-US" sz="2400" dirty="0" smtClean="0"/>
              <a:t> </a:t>
            </a:r>
            <a:r>
              <a:rPr lang="en-US" sz="2400" dirty="0" err="1" smtClean="0"/>
              <a:t>основна</a:t>
            </a:r>
            <a:r>
              <a:rPr lang="en-US" sz="2400" dirty="0" smtClean="0"/>
              <a:t> </a:t>
            </a:r>
            <a:r>
              <a:rPr lang="en-US" sz="2400" dirty="0" err="1" smtClean="0"/>
              <a:t>полазишта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квалитет</a:t>
            </a:r>
            <a:r>
              <a:rPr lang="en-US" sz="2400" dirty="0" smtClean="0"/>
              <a:t>: </a:t>
            </a:r>
            <a:r>
              <a:rPr lang="en-US" sz="2400" u="sng" dirty="0" err="1" smtClean="0"/>
              <a:t>корисници</a:t>
            </a:r>
            <a:r>
              <a:rPr lang="en-US" sz="2400" u="sng" dirty="0" smtClean="0"/>
              <a:t>, </a:t>
            </a:r>
            <a:r>
              <a:rPr lang="en-US" sz="2400" u="sng" dirty="0" err="1" smtClean="0"/>
              <a:t>односно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пацијенти</a:t>
            </a:r>
            <a:r>
              <a:rPr lang="en-US" sz="2400" u="sng" dirty="0" smtClean="0"/>
              <a:t>, </a:t>
            </a:r>
            <a:r>
              <a:rPr lang="en-US" sz="2400" u="sng" dirty="0" err="1" smtClean="0"/>
              <a:t>здравствени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радници</a:t>
            </a:r>
            <a:r>
              <a:rPr lang="en-US" sz="2400" u="sng" dirty="0" smtClean="0"/>
              <a:t> и </a:t>
            </a:r>
            <a:r>
              <a:rPr lang="en-US" sz="2400" u="sng" dirty="0" err="1" smtClean="0"/>
              <a:t>здравствени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сарадници</a:t>
            </a:r>
            <a:r>
              <a:rPr lang="en-US" sz="2400" u="sng" dirty="0" smtClean="0"/>
              <a:t> и </a:t>
            </a:r>
            <a:r>
              <a:rPr lang="en-US" sz="2400" u="sng" dirty="0" err="1" smtClean="0"/>
              <a:t>менаџмент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свеукупним</a:t>
            </a:r>
            <a:r>
              <a:rPr lang="en-US" sz="2400" u="sng" dirty="0" smtClean="0"/>
              <a:t> </a:t>
            </a:r>
            <a:r>
              <a:rPr lang="en-US" sz="2400" u="sng" dirty="0" err="1" smtClean="0"/>
              <a:t>квалитетом</a:t>
            </a:r>
            <a:r>
              <a:rPr lang="en-US" sz="2400" dirty="0" smtClean="0"/>
              <a:t>.</a:t>
            </a:r>
          </a:p>
        </p:txBody>
      </p:sp>
    </p:spTree>
  </p:cSld>
  <p:clrMapOvr>
    <a:masterClrMapping/>
  </p:clrMapOvr>
  <p:transition spd="slow" advTm="51621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pPr eaLnBrk="1" hangingPunct="1"/>
            <a:r>
              <a:rPr lang="en-US" sz="2800" b="1" smtClean="0"/>
              <a:t>ПРИНЦИПИ И НАЧЕЛА УНАПРЕЂЕЊА КВАЛИТЕТА ЗДРАВСТВЕНЕ ЗАШТИТЕ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68760"/>
            <a:ext cx="8229600" cy="3673128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400" b="1" i="1" u="sng" dirty="0" err="1" smtClean="0"/>
              <a:t>Усмереност</a:t>
            </a:r>
            <a:r>
              <a:rPr lang="en-US" sz="2400" b="1" i="1" u="sng" dirty="0" smtClean="0"/>
              <a:t> </a:t>
            </a:r>
            <a:r>
              <a:rPr lang="en-US" sz="2400" b="1" i="1" u="sng" dirty="0" err="1" smtClean="0"/>
              <a:t>на</a:t>
            </a:r>
            <a:r>
              <a:rPr lang="en-US" sz="2400" b="1" i="1" u="sng" dirty="0" smtClean="0"/>
              <a:t> </a:t>
            </a:r>
            <a:r>
              <a:rPr lang="en-US" sz="2400" b="1" i="1" u="sng" dirty="0" err="1" smtClean="0"/>
              <a:t>корисника-пацијента</a:t>
            </a:r>
            <a:r>
              <a:rPr lang="en-US" sz="2400" b="1" i="1" u="sng" dirty="0" smtClean="0"/>
              <a:t> </a:t>
            </a:r>
            <a:r>
              <a:rPr lang="en-US" sz="2400" dirty="0" smtClean="0"/>
              <a:t>- </a:t>
            </a:r>
            <a:r>
              <a:rPr lang="en-US" sz="2400" dirty="0" err="1" smtClean="0"/>
              <a:t>заштита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која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пружа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креирана</a:t>
            </a:r>
            <a:r>
              <a:rPr lang="en-US" sz="2400" dirty="0" smtClean="0"/>
              <a:t> </a:t>
            </a:r>
            <a:r>
              <a:rPr lang="en-US" sz="2400" dirty="0" err="1" smtClean="0"/>
              <a:t>према</a:t>
            </a:r>
            <a:r>
              <a:rPr lang="en-US" sz="2400" dirty="0" smtClean="0"/>
              <a:t> </a:t>
            </a:r>
            <a:r>
              <a:rPr lang="en-US" sz="2400" dirty="0" err="1" smtClean="0"/>
              <a:t>специфичним</a:t>
            </a:r>
            <a:r>
              <a:rPr lang="en-US" sz="2400" dirty="0" smtClean="0"/>
              <a:t> </a:t>
            </a:r>
            <a:r>
              <a:rPr lang="en-US" sz="2400" dirty="0" err="1" smtClean="0"/>
              <a:t>потребама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пацијента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који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укључен</a:t>
            </a:r>
            <a:r>
              <a:rPr lang="en-US" sz="2400" dirty="0" smtClean="0"/>
              <a:t> у </a:t>
            </a:r>
            <a:r>
              <a:rPr lang="en-US" sz="2400" dirty="0" err="1" smtClean="0"/>
              <a:t>планирање</a:t>
            </a:r>
            <a:r>
              <a:rPr lang="en-US" sz="2400" dirty="0" smtClean="0"/>
              <a:t>, </a:t>
            </a:r>
            <a:r>
              <a:rPr lang="en-US" sz="2400" dirty="0" err="1" smtClean="0"/>
              <a:t>анализу</a:t>
            </a:r>
            <a:r>
              <a:rPr lang="en-US" sz="2400" dirty="0" smtClean="0"/>
              <a:t> и </a:t>
            </a:r>
            <a:r>
              <a:rPr lang="en-US" sz="2400" dirty="0" err="1" smtClean="0"/>
              <a:t>спровођење</a:t>
            </a:r>
            <a:r>
              <a:rPr lang="en-US" sz="2400" dirty="0" smtClean="0"/>
              <a:t> </a:t>
            </a:r>
            <a:r>
              <a:rPr lang="en-US" sz="2400" dirty="0" err="1" smtClean="0"/>
              <a:t>свог</a:t>
            </a:r>
            <a:r>
              <a:rPr lang="en-US" sz="2400" dirty="0" smtClean="0"/>
              <a:t> </a:t>
            </a:r>
            <a:r>
              <a:rPr lang="en-US" sz="2400" dirty="0" err="1" smtClean="0"/>
              <a:t>лечења</a:t>
            </a:r>
            <a:r>
              <a:rPr lang="en-US" sz="2400" dirty="0" smtClean="0"/>
              <a:t>. </a:t>
            </a:r>
            <a:r>
              <a:rPr lang="en-US" sz="2400" dirty="0" err="1" smtClean="0"/>
              <a:t>Ова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заштита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договорена</a:t>
            </a:r>
            <a:r>
              <a:rPr lang="en-US" sz="2400" dirty="0" smtClean="0"/>
              <a:t>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пацијентом</a:t>
            </a:r>
            <a:r>
              <a:rPr lang="en-US" sz="2400" dirty="0" smtClean="0"/>
              <a:t> </a:t>
            </a:r>
            <a:r>
              <a:rPr lang="en-US" sz="2400" dirty="0" err="1" smtClean="0"/>
              <a:t>након</a:t>
            </a:r>
            <a:r>
              <a:rPr lang="en-US" sz="2400" dirty="0" smtClean="0"/>
              <a:t> </a:t>
            </a:r>
            <a:r>
              <a:rPr lang="en-US" sz="2400" dirty="0" err="1" smtClean="0"/>
              <a:t>што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он</a:t>
            </a:r>
            <a:r>
              <a:rPr lang="en-US" sz="2400" dirty="0" smtClean="0"/>
              <a:t> </a:t>
            </a:r>
            <a:r>
              <a:rPr lang="en-US" sz="2400" dirty="0" err="1" smtClean="0"/>
              <a:t>добио</a:t>
            </a:r>
            <a:r>
              <a:rPr lang="en-US" sz="2400" dirty="0" smtClean="0"/>
              <a:t> </a:t>
            </a:r>
            <a:r>
              <a:rPr lang="en-US" sz="2400" dirty="0" err="1" smtClean="0"/>
              <a:t>потпуне</a:t>
            </a:r>
            <a:r>
              <a:rPr lang="en-US" sz="2400" dirty="0" smtClean="0"/>
              <a:t> </a:t>
            </a:r>
            <a:r>
              <a:rPr lang="en-US" sz="2400" dirty="0" err="1" smtClean="0"/>
              <a:t>информације</a:t>
            </a:r>
            <a:r>
              <a:rPr lang="en-US" sz="2400" dirty="0" smtClean="0"/>
              <a:t> о </a:t>
            </a:r>
            <a:r>
              <a:rPr lang="en-US" sz="2400" dirty="0" err="1" smtClean="0"/>
              <a:t>свом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здравственом</a:t>
            </a:r>
            <a:r>
              <a:rPr lang="en-US" sz="2400" dirty="0" smtClean="0"/>
              <a:t> </a:t>
            </a:r>
            <a:r>
              <a:rPr lang="en-US" sz="2400" dirty="0" err="1" smtClean="0"/>
              <a:t>стању</a:t>
            </a:r>
            <a:r>
              <a:rPr lang="en-US" sz="2400" dirty="0" smtClean="0"/>
              <a:t>.</a:t>
            </a:r>
          </a:p>
          <a:p>
            <a:pPr eaLnBrk="1" hangingPunct="1">
              <a:lnSpc>
                <a:spcPct val="80000"/>
              </a:lnSpc>
            </a:pPr>
            <a:endParaRPr lang="en-US" sz="2400" dirty="0" smtClean="0"/>
          </a:p>
          <a:p>
            <a:pPr eaLnBrk="1" hangingPunct="1">
              <a:lnSpc>
                <a:spcPct val="80000"/>
              </a:lnSpc>
            </a:pPr>
            <a:r>
              <a:rPr lang="en-US" sz="2400" b="1" i="1" u="sng" dirty="0" err="1" smtClean="0"/>
              <a:t>Безбедност</a:t>
            </a:r>
            <a:r>
              <a:rPr lang="en-US" sz="2400" dirty="0" smtClean="0"/>
              <a:t> - </a:t>
            </a:r>
            <a:r>
              <a:rPr lang="en-US" sz="2400" dirty="0" err="1" smtClean="0"/>
              <a:t>подразумева</a:t>
            </a:r>
            <a:r>
              <a:rPr lang="en-US" sz="2400" dirty="0" smtClean="0"/>
              <a:t> </a:t>
            </a:r>
            <a:r>
              <a:rPr lang="en-US" sz="2400" dirty="0" err="1" smtClean="0"/>
              <a:t>да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ради</a:t>
            </a:r>
            <a:r>
              <a:rPr lang="en-US" sz="2400" dirty="0" smtClean="0"/>
              <a:t> о </a:t>
            </a:r>
            <a:r>
              <a:rPr lang="en-US" sz="2400" dirty="0" err="1" smtClean="0"/>
              <a:t>стварању</a:t>
            </a:r>
            <a:r>
              <a:rPr lang="en-US" sz="2400" dirty="0" smtClean="0"/>
              <a:t> </a:t>
            </a:r>
            <a:r>
              <a:rPr lang="en-US" sz="2400" dirty="0" err="1" smtClean="0"/>
              <a:t>таквог</a:t>
            </a:r>
            <a:r>
              <a:rPr lang="en-US" sz="2400" dirty="0" smtClean="0"/>
              <a:t> </a:t>
            </a:r>
            <a:r>
              <a:rPr lang="en-US" sz="2400" dirty="0" err="1" smtClean="0"/>
              <a:t>система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здравствене</a:t>
            </a:r>
            <a:r>
              <a:rPr lang="en-US" sz="2400" dirty="0" smtClean="0"/>
              <a:t> </a:t>
            </a:r>
            <a:r>
              <a:rPr lang="en-US" sz="2400" dirty="0" err="1" smtClean="0"/>
              <a:t>заштите</a:t>
            </a:r>
            <a:r>
              <a:rPr lang="en-US" sz="2400" dirty="0" smtClean="0"/>
              <a:t> у </a:t>
            </a:r>
            <a:r>
              <a:rPr lang="en-US" sz="2400" dirty="0" err="1" smtClean="0"/>
              <a:t>коме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безбедност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пацијента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примарна</a:t>
            </a:r>
            <a:r>
              <a:rPr lang="en-US" sz="2400" dirty="0" smtClean="0"/>
              <a:t>, а </a:t>
            </a:r>
            <a:r>
              <a:rPr lang="en-US" sz="2400" dirty="0" err="1" smtClean="0"/>
              <a:t>потенцијална</a:t>
            </a:r>
            <a:r>
              <a:rPr lang="en-US" sz="2400" dirty="0" smtClean="0"/>
              <a:t> </a:t>
            </a:r>
            <a:r>
              <a:rPr lang="en-US" sz="2400" dirty="0" err="1" smtClean="0"/>
              <a:t>опасност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да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науди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пацијенту</a:t>
            </a:r>
            <a:r>
              <a:rPr lang="en-US" sz="2400" dirty="0" smtClean="0"/>
              <a:t> </a:t>
            </a:r>
            <a:r>
              <a:rPr lang="en-US" sz="2400" dirty="0" err="1" smtClean="0"/>
              <a:t>током</a:t>
            </a:r>
            <a:r>
              <a:rPr lang="en-US" sz="2400" dirty="0" smtClean="0"/>
              <a:t> </a:t>
            </a:r>
            <a:r>
              <a:rPr lang="en-US" sz="2400" dirty="0" err="1" smtClean="0"/>
              <a:t>дијагностичких</a:t>
            </a:r>
            <a:r>
              <a:rPr lang="en-US" sz="2400" dirty="0" smtClean="0"/>
              <a:t> </a:t>
            </a:r>
            <a:r>
              <a:rPr lang="en-US" sz="2400" dirty="0" err="1" smtClean="0"/>
              <a:t>или</a:t>
            </a:r>
            <a:r>
              <a:rPr lang="en-US" sz="2400" dirty="0" smtClean="0"/>
              <a:t> </a:t>
            </a:r>
            <a:r>
              <a:rPr lang="en-US" sz="2400" dirty="0" err="1" smtClean="0"/>
              <a:t>терапијских</a:t>
            </a:r>
            <a:r>
              <a:rPr lang="en-US" sz="2400" dirty="0" smtClean="0"/>
              <a:t> </a:t>
            </a:r>
            <a:r>
              <a:rPr lang="en-US" sz="2400" dirty="0" err="1" smtClean="0"/>
              <a:t>процедура</a:t>
            </a:r>
            <a:r>
              <a:rPr lang="en-US" sz="2400" dirty="0" smtClean="0"/>
              <a:t> </a:t>
            </a:r>
            <a:r>
              <a:rPr lang="en-US" sz="2400" dirty="0" err="1" smtClean="0"/>
              <a:t>сведена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најмању</a:t>
            </a:r>
            <a:r>
              <a:rPr lang="en-US" sz="2400" dirty="0" smtClean="0"/>
              <a:t> </a:t>
            </a:r>
            <a:r>
              <a:rPr lang="en-US" sz="2400" dirty="0" err="1" smtClean="0"/>
              <a:t>меру</a:t>
            </a:r>
            <a:r>
              <a:rPr lang="en-US" sz="2400" dirty="0" smtClean="0"/>
              <a:t>. У </a:t>
            </a:r>
            <a:r>
              <a:rPr lang="en-US" sz="2400" dirty="0" err="1" smtClean="0"/>
              <a:t>том</a:t>
            </a:r>
            <a:r>
              <a:rPr lang="en-US" sz="2400" dirty="0" smtClean="0"/>
              <a:t> </a:t>
            </a:r>
            <a:r>
              <a:rPr lang="en-US" sz="2400" dirty="0" err="1" smtClean="0"/>
              <a:t>систему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умањује</a:t>
            </a:r>
            <a:r>
              <a:rPr lang="en-US" sz="2400" dirty="0" smtClean="0"/>
              <a:t> </a:t>
            </a:r>
            <a:r>
              <a:rPr lang="en-US" sz="2400" dirty="0" err="1" smtClean="0"/>
              <a:t>опасност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да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науди</a:t>
            </a:r>
            <a:r>
              <a:rPr lang="en-US" sz="2400" dirty="0" smtClean="0"/>
              <a:t> и </a:t>
            </a:r>
            <a:r>
              <a:rPr lang="en-US" sz="2400" dirty="0" err="1" smtClean="0"/>
              <a:t>онима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који</a:t>
            </a:r>
            <a:r>
              <a:rPr lang="en-US" sz="2400" dirty="0" smtClean="0"/>
              <a:t> </a:t>
            </a:r>
            <a:r>
              <a:rPr lang="en-US" sz="2400" dirty="0" err="1" smtClean="0"/>
              <a:t>пружају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здравствену</a:t>
            </a:r>
            <a:r>
              <a:rPr lang="en-US" sz="2400" dirty="0" smtClean="0"/>
              <a:t> </a:t>
            </a:r>
            <a:r>
              <a:rPr lang="en-US" sz="2400" dirty="0" err="1" smtClean="0"/>
              <a:t>заштиту</a:t>
            </a:r>
            <a:r>
              <a:rPr lang="en-US" sz="2400" dirty="0" smtClean="0"/>
              <a:t>.</a:t>
            </a:r>
          </a:p>
        </p:txBody>
      </p:sp>
    </p:spTree>
  </p:cSld>
  <p:clrMapOvr>
    <a:masterClrMapping/>
  </p:clrMapOvr>
  <p:transition spd="slow" advTm="49884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1486</TotalTime>
  <Words>2822</Words>
  <Application>Microsoft Office PowerPoint</Application>
  <PresentationFormat>On-screen Show (4:3)</PresentationFormat>
  <Paragraphs>204</Paragraphs>
  <Slides>50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50</vt:i4>
      </vt:variant>
    </vt:vector>
  </HeadingPairs>
  <TitlesOfParts>
    <vt:vector size="51" baseType="lpstr">
      <vt:lpstr>Default Design</vt:lpstr>
      <vt:lpstr>Квалитет здравствене заштите</vt:lpstr>
      <vt:lpstr>Квалитет здравствене заштите</vt:lpstr>
      <vt:lpstr>Slide 3</vt:lpstr>
      <vt:lpstr>Slide 4</vt:lpstr>
      <vt:lpstr>Slide 5</vt:lpstr>
      <vt:lpstr>Предности увођења сталне културе квалитета могу се сагледати из неколико различитих перспектива:</vt:lpstr>
      <vt:lpstr>Slide 7</vt:lpstr>
      <vt:lpstr>ДЕФИНИЦИЈА КВАЛИТЕТА ЗДРАВСТВЕНЕ ЗАШТИТЕ И БЕЗБЕДНОСТИ ПАЦИЈЕНАТА</vt:lpstr>
      <vt:lpstr>ПРИНЦИПИ И НАЧЕЛА УНАПРЕЂЕЊА КВАЛИТЕТА ЗДРАВСТВЕНЕ ЗАШТИТЕ</vt:lpstr>
      <vt:lpstr>ПРИНЦИПИ И НАЧЕЛА УНАПРЕЂЕЊА КВАЛИТЕТА ЗДРАВСТВЕНЕ ЗАШТИТЕ</vt:lpstr>
      <vt:lpstr>За достизање и реализацију сваког принципа сталног унапређења квалитета потребно је дефинисање стандарда и показатеља за три основна аспекта здравствене заштите: структуре, процеса и исхода. </vt:lpstr>
      <vt:lpstr>Slide 12</vt:lpstr>
      <vt:lpstr>Slide 13</vt:lpstr>
      <vt:lpstr>Slide 14</vt:lpstr>
      <vt:lpstr>МЕЂУНАРОДНА ИСКУСТВА И ПРЕПОРУКЕ</vt:lpstr>
      <vt:lpstr>МЕЂУНАРОДНА ИСКУСТВА И ПРЕПОРУКЕ</vt:lpstr>
      <vt:lpstr>МЕЂУНАРОДНА ИСКУСТВА И ПРЕПОРУКЕ</vt:lpstr>
      <vt:lpstr>ДОСАДАШЊА ИСКУСТВА И АКТИВНОСТИ НА СТАЛНОМ УНАПРЕЂЕЊУ КВАЛИТЕТА ЗДРАВСТВЕНЕ ЗАШТИТЕ У РЕПУБЛИЦИ СРБИЈИ</vt:lpstr>
      <vt:lpstr>ДОСАДАШЊА ИСКУСТВА И АКТИВНОСТИ НА СТАЛНОМ УНАПРЕЂЕЊУ КВАЛИТЕТА ЗДРАВСТВЕНЕ ЗАШТИТЕ У РЕПУБЛИЦИ СРБИЈИ</vt:lpstr>
      <vt:lpstr>ДОСАДАШЊА ИСКУСТВА И АКТИВНОСТИ НА СТАЛНОМ УНАПРЕЂЕЊУ КВАЛИТЕТА ЗДРАВСТВЕНЕ ЗАШТИТЕ У РЕПУБЛИЦИ СРБИЈИ</vt:lpstr>
      <vt:lpstr>ДОСАДАШЊА ИСКУСТВА И АКТИВНОСТИ НА СТАЛНОМ УНАПРЕЂЕЊУ КВАЛИТЕТА ЗДРАВСТВЕНЕ ЗАШТИТЕ У РЕПУБЛИЦИ СРБИЈИ</vt:lpstr>
      <vt:lpstr>ОДГОВОРНОСТ ЗА СПРОВОЂЕЊЕ СТАЛНОГ УНАПРЕЂЕЊА КВАЛИТЕТА ЗДРАВСТВЕНЕ ЗАШТИТЕ И БЕЗБЕДНОСТИ ПАЦИЈЕНАТА </vt:lpstr>
      <vt:lpstr>ОДГОВОРНОСТ ЗА СПРОВОЂЕЊЕ СТАЛНОГ УНАПРЕЂЕЊА КВАЛИТЕТА ЗДРАВСТВЕНЕ ЗАШТИТЕ И БЕЗБЕДНОСТИ ПАЦИЈЕНАТА </vt:lpstr>
      <vt:lpstr>ОДГОВОРНОСТ ЗА СПРОВОЂЕЊЕ СТАЛНОГ УНАПРЕЂЕЊА КВАЛИТЕТА ЗДРАВСТВЕНЕ ЗАШТИТЕ И БЕЗБЕДНОСТИ ПАЦИЈЕНАТА </vt:lpstr>
      <vt:lpstr>ОДГОВОРНОСТ ЗА СПРОВОЂЕЊЕ СТАЛНОГ УНАПРЕЂЕЊА КВАЛИТЕТА ЗДРАВСТВЕНЕ ЗАШТИТЕ И БЕЗБЕДНОСТИ ПАЦИЈЕНАТА </vt:lpstr>
      <vt:lpstr>ОДГОВОРНОСТ ЗА СПРОВОЂЕЊЕ СТАЛНОГ УНАПРЕЂЕЊА КВАЛИТЕТА ЗДРАВСТВЕНЕ ЗАШТИТЕ И БЕЗБЕДНОСТИ ПАЦИЈЕНАТА </vt:lpstr>
      <vt:lpstr>Показатељи квалитета здравствене заштите</vt:lpstr>
      <vt:lpstr>Показатељи квалитета рада здравствених установа</vt:lpstr>
      <vt:lpstr>I ПОКАЗАТЕЉИ КВАЛИТЕТА НА ПРИМАРНОМ НИВОУ ЗДРАВСТВЕНЕ ДЕЛАТНОСТИ</vt:lpstr>
      <vt:lpstr>ПОКАЗАТЕЉИ КВАЛИТЕТА НА ПРИМАРНОМ НИВОУ ЗДРАВСТВЕНЕ ДЕЛАТНОСТИ</vt:lpstr>
      <vt:lpstr>ПОКАЗАТЕЉИ КВАЛИТЕТА НА ПРИМАРНОМ НИВОУ ЗДРАВСТВЕНЕ ДЕЛАТНОСТИ</vt:lpstr>
      <vt:lpstr>Показатељи квалитета који се прате у области здравствене делатности коју обављају изабрани лекари у служби за здравствену заштиту одраслог становништва</vt:lpstr>
      <vt:lpstr>Показатељи квалитета који се прате у области здрав. делатности коју обавља изабрани лекар - доктор медицине спец.педијатрије у служби за здрав. заштиту деце и омладине</vt:lpstr>
      <vt:lpstr>Показатељи квалитета који се прате у области здрав. делатности коју обавља изабрани лекар - доктор медицине специјалиста гинекологије у служби за здрав. заштиту жена</vt:lpstr>
      <vt:lpstr>Показатељи квалитета који се прате у стоматолошкој здравственој заштити</vt:lpstr>
      <vt:lpstr>II ПОКАЗАТЕЉИ КВАЛИТЕТА У СПЕЦИЈАЛИСТИЧКО-КОНСУЛТАТИВНОЈ СЛУЖБИ</vt:lpstr>
      <vt:lpstr>III ПОКАЗАТЕЉИ КВАЛИТЕТА У СЕКУНДАРНОЈ И ТЕРЦИЈАРНОЈ ЗДРАВСТВЕНОЈ ЗАШТИТИ</vt:lpstr>
      <vt:lpstr>III ПОКАЗАТЕЉИ КВАЛИТЕТА У СЕКУНДАРНОЈ И ТЕРЦИЈАРНОЈ ЗДРАВСТВЕНОЈ ЗАШТИТИ</vt:lpstr>
      <vt:lpstr>III ПОКАЗАТЕЉИ КВАЛИТЕТА У СЕКУНДАРНОЈ И ТЕРЦИЈАРНОЈ ЗДРАВСТВЕНОЈ ЗАШТИТИ</vt:lpstr>
      <vt:lpstr>III ПОКАЗАТЕЉИ КВАЛИТЕТА У СЕКУНДАРНОЈ И ТЕРЦИЈАРНОЈ ЗДРАВСТВЕНОЈ ЗАШТИТИ</vt:lpstr>
      <vt:lpstr>IV УРГЕНТНА МЕДИЦИНА (ПРИЈЕМ И ЗБРИЊАВАЊЕ ХИТНИХ И УРГЕНТНИХ СТАЊА У СЕКУНДАРНОЈ И ТЕРЦИЈАРНОЈ ЗДРАВ.ЗАШТИТИ)</vt:lpstr>
      <vt:lpstr>Slide 42</vt:lpstr>
      <vt:lpstr>Slide 43</vt:lpstr>
      <vt:lpstr>VIII ПОКАЗАТЕЉИ ЗАДОВОЉСТВА КОРИСНИКА УСЛУГАМА ЗДРАВСТВЕНЕ СЛУЖБЕ</vt:lpstr>
      <vt:lpstr>VIII ПОКАЗАТЕЉИ ЗАДОВОЉСТВА КОРИСНИКА УСЛУГАМА ЗДРАВСТВЕНЕ СЛУЖБЕ</vt:lpstr>
      <vt:lpstr>VIII ПОКАЗАТЕЉИ ЗАДОВОЉСТВА КОРИСНИКА УСЛУГАМА ЗДРАВСТВЕНЕ СЛУЖБЕ</vt:lpstr>
      <vt:lpstr>X ПОКАЗАТЕЉИ ЗАДОВОЉСТВА ЗАПОСЛЕНИХ У ЗДРАВСТВЕНОЈ УСТАНОВИ</vt:lpstr>
      <vt:lpstr>           XI КОМИСИЈА ЗА УНАПРЕЂЕЊЕ  КВАЛИТЕТА РАДА  1. Постојање интегрисаног плана сталног унапређења квалитета рада здравствене установе идр </vt:lpstr>
      <vt:lpstr>ДОСТАВЉАЊЕ ПОДАТАКА О ПОКАЗАТЕЉИМА КВАЛИТЕТА</vt:lpstr>
      <vt:lpstr>Slide 50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Pokazatelji kvaliteta rada zdravstvenih ustanova</dc:title>
  <dc:creator>Sanja</dc:creator>
  <cp:lastModifiedBy>Mirjana Petrovic</cp:lastModifiedBy>
  <cp:revision>153</cp:revision>
  <dcterms:created xsi:type="dcterms:W3CDTF">2012-05-19T20:41:28Z</dcterms:created>
  <dcterms:modified xsi:type="dcterms:W3CDTF">2020-09-20T16:30:11Z</dcterms:modified>
</cp:coreProperties>
</file>

<file path=docProps/thumbnail.jpeg>
</file>